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21"/>
  </p:notesMasterIdLst>
  <p:sldIdLst>
    <p:sldId id="263" r:id="rId4"/>
    <p:sldId id="270" r:id="rId5"/>
    <p:sldId id="272" r:id="rId6"/>
    <p:sldId id="286" r:id="rId7"/>
    <p:sldId id="277" r:id="rId8"/>
    <p:sldId id="274" r:id="rId9"/>
    <p:sldId id="297" r:id="rId10"/>
    <p:sldId id="300" r:id="rId11"/>
    <p:sldId id="283" r:id="rId12"/>
    <p:sldId id="289" r:id="rId13"/>
    <p:sldId id="294" r:id="rId14"/>
    <p:sldId id="296" r:id="rId15"/>
    <p:sldId id="295" r:id="rId16"/>
    <p:sldId id="301" r:id="rId17"/>
    <p:sldId id="281" r:id="rId18"/>
    <p:sldId id="268" r:id="rId19"/>
    <p:sldId id="267"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ara Faiolo" initials="CF" lastIdx="2" clrIdx="0">
    <p:extLst>
      <p:ext uri="{19B8F6BF-5375-455C-9EA6-DF929625EA0E}">
        <p15:presenceInfo xmlns:p15="http://schemas.microsoft.com/office/powerpoint/2012/main" userId="S::chiara.faiolo3@unibo.it::015853e1-a670-4c04-8486-f6ca0544b4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5" autoAdjust="0"/>
    <p:restoredTop sz="58226" autoAdjust="0"/>
  </p:normalViewPr>
  <p:slideViewPr>
    <p:cSldViewPr showGuides="1">
      <p:cViewPr varScale="1">
        <p:scale>
          <a:sx n="82" d="100"/>
          <a:sy n="82" d="100"/>
        </p:scale>
        <p:origin x="1723" y="72"/>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9CE43-80BE-470E-AAC2-589D78CEFF37}" type="datetimeFigureOut">
              <a:rPr lang="it-IT" smtClean="0"/>
              <a:t>17/12/2024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C2B4C-CA2B-4457-92CA-9E9BFFA48195}" type="slidenum">
              <a:rPr lang="it-IT" smtClean="0"/>
              <a:t>‹N›</a:t>
            </a:fld>
            <a:endParaRPr lang="it-IT"/>
          </a:p>
        </p:txBody>
      </p:sp>
    </p:spTree>
    <p:extLst>
      <p:ext uri="{BB962C8B-B14F-4D97-AF65-F5344CB8AC3E}">
        <p14:creationId xmlns:p14="http://schemas.microsoft.com/office/powerpoint/2010/main" val="231413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F9C2B4C-CA2B-4457-92CA-9E9BFFA48195}" type="slidenum">
              <a:rPr lang="it-IT" smtClean="0"/>
              <a:t>5</a:t>
            </a:fld>
            <a:endParaRPr lang="it-IT"/>
          </a:p>
        </p:txBody>
      </p:sp>
    </p:spTree>
    <p:extLst>
      <p:ext uri="{BB962C8B-B14F-4D97-AF65-F5344CB8AC3E}">
        <p14:creationId xmlns:p14="http://schemas.microsoft.com/office/powerpoint/2010/main" val="273995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F9C2B4C-CA2B-4457-92CA-9E9BFFA48195}" type="slidenum">
              <a:rPr lang="it-IT" smtClean="0"/>
              <a:t>6</a:t>
            </a:fld>
            <a:endParaRPr lang="it-IT"/>
          </a:p>
        </p:txBody>
      </p:sp>
    </p:spTree>
    <p:extLst>
      <p:ext uri="{BB962C8B-B14F-4D97-AF65-F5344CB8AC3E}">
        <p14:creationId xmlns:p14="http://schemas.microsoft.com/office/powerpoint/2010/main" val="376572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115616" y="2780928"/>
            <a:ext cx="6912768" cy="432370"/>
          </a:xfrm>
          <a:prstGeom prst="rect">
            <a:avLst/>
          </a:prstGeom>
        </p:spPr>
        <p:txBody>
          <a:bodyPr/>
          <a:lstStyle>
            <a:lvl1pPr marL="0" indent="0" algn="ctr">
              <a:buFontTx/>
              <a:buNone/>
              <a:defRPr sz="2000" b="1">
                <a:solidFill>
                  <a:schemeClr val="bg1"/>
                </a:solidFill>
                <a:latin typeface="Century Gothic" panose="020B0502020202020204" pitchFamily="34" charset="0"/>
              </a:defRPr>
            </a:lvl1pPr>
          </a:lstStyle>
          <a:p>
            <a:pPr lvl="0"/>
            <a:r>
              <a:rPr lang="it-IT" dirty="0"/>
              <a:t>Nome Cognome</a:t>
            </a:r>
          </a:p>
        </p:txBody>
      </p:sp>
      <p:sp>
        <p:nvSpPr>
          <p:cNvPr id="13" name="Segnaposto testo 12"/>
          <p:cNvSpPr>
            <a:spLocks noGrp="1"/>
          </p:cNvSpPr>
          <p:nvPr>
            <p:ph type="body" sz="quarter" idx="11" hasCustomPrompt="1"/>
          </p:nvPr>
        </p:nvSpPr>
        <p:spPr>
          <a:xfrm>
            <a:off x="1079612" y="3573016"/>
            <a:ext cx="6984776" cy="936103"/>
          </a:xfrm>
          <a:prstGeom prst="rect">
            <a:avLst/>
          </a:prstGeom>
        </p:spPr>
        <p:txBody>
          <a:bodyPr/>
          <a:lstStyle>
            <a:lvl1pPr marL="0" indent="0" algn="ctr">
              <a:buFontTx/>
              <a:buNone/>
              <a:defRPr sz="1600">
                <a:solidFill>
                  <a:schemeClr val="bg1"/>
                </a:solidFill>
                <a:latin typeface="Century Gothic" panose="020B0502020202020204" pitchFamily="34" charset="0"/>
              </a:defRPr>
            </a:lvl1pPr>
          </a:lstStyle>
          <a:p>
            <a:pPr lvl="0"/>
            <a:r>
              <a:rPr lang="it-IT" dirty="0"/>
              <a:t>Struttura</a:t>
            </a:r>
          </a:p>
        </p:txBody>
      </p:sp>
      <p:sp>
        <p:nvSpPr>
          <p:cNvPr id="16" name="Segnaposto testo 15"/>
          <p:cNvSpPr>
            <a:spLocks noGrp="1"/>
          </p:cNvSpPr>
          <p:nvPr>
            <p:ph type="body" sz="quarter" idx="12" hasCustomPrompt="1"/>
          </p:nvPr>
        </p:nvSpPr>
        <p:spPr>
          <a:xfrm>
            <a:off x="1042988" y="4725144"/>
            <a:ext cx="7058025" cy="1440160"/>
          </a:xfrm>
          <a:prstGeom prst="rect">
            <a:avLst/>
          </a:prstGeom>
        </p:spPr>
        <p:txBody>
          <a:bodyPr/>
          <a:lstStyle>
            <a:lvl1pPr marL="0" indent="0" algn="ctr">
              <a:buFontTx/>
              <a:buNone/>
              <a:defRPr sz="1300" b="0">
                <a:solidFill>
                  <a:schemeClr val="bg1"/>
                </a:solidFill>
                <a:latin typeface="Century Gothic" panose="020B0502020202020204" pitchFamily="34" charset="0"/>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148389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37754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332218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427495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0" y="1556792"/>
            <a:ext cx="2808312" cy="2808312"/>
          </a:xfrm>
          <a:prstGeom prst="rect">
            <a:avLst/>
          </a:prstGeom>
        </p:spPr>
      </p:pic>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 id="214748369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580262" y="6173407"/>
            <a:ext cx="241176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rotWithShape="1">
          <a:blip r:embed="rId9" cstate="print">
            <a:extLst>
              <a:ext uri="{28A0092B-C50C-407E-A947-70E740481C1C}">
                <a14:useLocalDpi xmlns:a14="http://schemas.microsoft.com/office/drawing/2010/main" val="0"/>
              </a:ext>
            </a:extLst>
          </a:blip>
          <a:srcRect t="3326"/>
          <a:stretch/>
        </p:blipFill>
        <p:spPr>
          <a:xfrm>
            <a:off x="6782011" y="6182111"/>
            <a:ext cx="2008262" cy="531272"/>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 id="2147483692" r:id="rId5"/>
    <p:sldLayoutId id="2147483710" r:id="rId6"/>
    <p:sldLayoutId id="2147483711"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5886" y="620688"/>
            <a:ext cx="2052228" cy="2052228"/>
          </a:xfrm>
          <a:prstGeom prst="rect">
            <a:avLst/>
          </a:prstGeom>
        </p:spPr>
      </p:pic>
      <p:sp>
        <p:nvSpPr>
          <p:cNvPr id="9" name="CasellaDiTesto 8"/>
          <p:cNvSpPr txBox="1"/>
          <p:nvPr userDrawn="1"/>
        </p:nvSpPr>
        <p:spPr>
          <a:xfrm>
            <a:off x="3131840" y="6453336"/>
            <a:ext cx="2880320" cy="338554"/>
          </a:xfrm>
          <a:prstGeom prst="rect">
            <a:avLst/>
          </a:prstGeom>
          <a:noFill/>
        </p:spPr>
        <p:txBody>
          <a:bodyPr wrap="square" rtlCol="0">
            <a:spAutoFit/>
          </a:bodyPr>
          <a:lstStyle/>
          <a:p>
            <a:pPr algn="ctr"/>
            <a:r>
              <a:rPr lang="it-IT" sz="1600" dirty="0">
                <a:solidFill>
                  <a:schemeClr val="bg1"/>
                </a:solidFill>
              </a:rPr>
              <a:t>www.unibo.it</a:t>
            </a:r>
          </a:p>
        </p:txBody>
      </p:sp>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mailto:arin.tirocinisociologia@unibo.it"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unibo.it/it/servizi-e-opportunita/salute-e-assistenza/salute-e-sicurezza/sicurezza-e-salute-nei-luoghi-di-studio-e-tirocini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algn="ctr"/>
            <a:endParaRPr lang="it-IT" cap="small" dirty="0">
              <a:latin typeface="Arial Narrow" panose="020B0606020202030204" pitchFamily="34" charset="0"/>
            </a:endParaRPr>
          </a:p>
          <a:p>
            <a:pPr algn="ctr"/>
            <a:r>
              <a:rPr lang="it-IT" cap="small" dirty="0">
                <a:latin typeface="Arial Narrow" panose="020B0606020202030204" pitchFamily="34" charset="0"/>
              </a:rPr>
              <a:t>Tirocini curriculari</a:t>
            </a:r>
          </a:p>
          <a:p>
            <a:pPr algn="ctr"/>
            <a:r>
              <a:rPr lang="it-IT" cap="small" dirty="0">
                <a:latin typeface="Arial Narrow" panose="020B0606020202030204" pitchFamily="34" charset="0"/>
              </a:rPr>
              <a:t>Laurea magistrale in Sociologia e Servizio Sociale</a:t>
            </a:r>
          </a:p>
          <a:p>
            <a:endParaRPr lang="it-IT" cap="small" dirty="0">
              <a:latin typeface="Arial Narrow" panose="020B0606020202030204" pitchFamily="34" charset="0"/>
            </a:endParaRPr>
          </a:p>
          <a:p>
            <a:endParaRPr lang="it-IT" dirty="0"/>
          </a:p>
        </p:txBody>
      </p:sp>
      <p:sp>
        <p:nvSpPr>
          <p:cNvPr id="3" name="Segnaposto testo 2"/>
          <p:cNvSpPr>
            <a:spLocks noGrp="1"/>
          </p:cNvSpPr>
          <p:nvPr>
            <p:ph type="body" sz="quarter" idx="11"/>
          </p:nvPr>
        </p:nvSpPr>
        <p:spPr>
          <a:xfrm>
            <a:off x="3995936" y="5379814"/>
            <a:ext cx="4824214" cy="425450"/>
          </a:xfrm>
        </p:spPr>
        <p:txBody>
          <a:bodyPr>
            <a:normAutofit lnSpcReduction="10000"/>
          </a:bodyPr>
          <a:lstStyle/>
          <a:p>
            <a:r>
              <a:rPr lang="it-IT" dirty="0">
                <a:latin typeface="Arial Narrow" panose="020B0606020202030204" pitchFamily="34" charset="0"/>
              </a:rPr>
              <a:t>UFFICIO TIROCINI AREA SOCIALE</a:t>
            </a:r>
          </a:p>
          <a:p>
            <a:endParaRPr lang="it-IT" dirty="0"/>
          </a:p>
        </p:txBody>
      </p:sp>
    </p:spTree>
    <p:extLst>
      <p:ext uri="{BB962C8B-B14F-4D97-AF65-F5344CB8AC3E}">
        <p14:creationId xmlns:p14="http://schemas.microsoft.com/office/powerpoint/2010/main" val="30852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F154685-6023-48CC-8345-15255FE50D87}"/>
              </a:ext>
            </a:extLst>
          </p:cNvPr>
          <p:cNvSpPr>
            <a:spLocks noGrp="1"/>
          </p:cNvSpPr>
          <p:nvPr>
            <p:ph type="body" sz="quarter" idx="11"/>
          </p:nvPr>
        </p:nvSpPr>
        <p:spPr>
          <a:xfrm>
            <a:off x="359569" y="764802"/>
            <a:ext cx="8424862" cy="578117"/>
          </a:xfrm>
        </p:spPr>
        <p:txBody>
          <a:bodyPr/>
          <a:lstStyle/>
          <a:p>
            <a:pPr algn="just"/>
            <a:r>
              <a:rPr lang="it-IT" dirty="0"/>
              <a:t>Entrando nella tua pagina dell’applicativo potrai visualizzare la tua situazione: tirocini da svolgere/offerte pubblicate/richieste presentate</a:t>
            </a:r>
          </a:p>
        </p:txBody>
      </p:sp>
      <p:sp>
        <p:nvSpPr>
          <p:cNvPr id="3" name="Segnaposto testo 2">
            <a:extLst>
              <a:ext uri="{FF2B5EF4-FFF2-40B4-BE49-F238E27FC236}">
                <a16:creationId xmlns:a16="http://schemas.microsoft.com/office/drawing/2014/main" id="{42BA7EAF-CB08-496D-9E0F-333CD0F544FA}"/>
              </a:ext>
            </a:extLst>
          </p:cNvPr>
          <p:cNvSpPr>
            <a:spLocks noGrp="1"/>
          </p:cNvSpPr>
          <p:nvPr>
            <p:ph type="body" sz="quarter" idx="12"/>
          </p:nvPr>
        </p:nvSpPr>
        <p:spPr>
          <a:xfrm>
            <a:off x="593291" y="2420515"/>
            <a:ext cx="8028856" cy="3327897"/>
          </a:xfrm>
        </p:spPr>
        <p:txBody>
          <a:bodyPr/>
          <a:lstStyle/>
          <a:p>
            <a:pPr marL="0" indent="0">
              <a:buNone/>
            </a:pPr>
            <a:endParaRPr lang="it-IT" dirty="0"/>
          </a:p>
        </p:txBody>
      </p:sp>
      <p:sp>
        <p:nvSpPr>
          <p:cNvPr id="4" name="Segnaposto testo 3">
            <a:extLst>
              <a:ext uri="{FF2B5EF4-FFF2-40B4-BE49-F238E27FC236}">
                <a16:creationId xmlns:a16="http://schemas.microsoft.com/office/drawing/2014/main" id="{A88AE117-9FDF-4161-954C-B3767E381487}"/>
              </a:ext>
            </a:extLst>
          </p:cNvPr>
          <p:cNvSpPr>
            <a:spLocks noGrp="1"/>
          </p:cNvSpPr>
          <p:nvPr>
            <p:ph type="body" sz="quarter" idx="10"/>
          </p:nvPr>
        </p:nvSpPr>
        <p:spPr>
          <a:xfrm>
            <a:off x="395288" y="404763"/>
            <a:ext cx="8424862" cy="360039"/>
          </a:xfrm>
        </p:spPr>
        <p:txBody>
          <a:bodyPr/>
          <a:lstStyle/>
          <a:p>
            <a:r>
              <a:rPr lang="it-IT" sz="2400" dirty="0">
                <a:solidFill>
                  <a:srgbClr val="C00000"/>
                </a:solidFill>
              </a:rPr>
              <a:t>Applicativo tirocini #1</a:t>
            </a:r>
            <a:endParaRPr lang="it-IT" sz="2400" i="1" dirty="0">
              <a:solidFill>
                <a:srgbClr val="C00000"/>
              </a:solidFill>
            </a:endParaRPr>
          </a:p>
          <a:p>
            <a:endParaRPr lang="it-IT" dirty="0"/>
          </a:p>
        </p:txBody>
      </p:sp>
      <p:sp>
        <p:nvSpPr>
          <p:cNvPr id="5" name="Freccia in giù 4">
            <a:extLst>
              <a:ext uri="{FF2B5EF4-FFF2-40B4-BE49-F238E27FC236}">
                <a16:creationId xmlns:a16="http://schemas.microsoft.com/office/drawing/2014/main" id="{A04ED1FE-2CC4-44DF-B1B4-8D4EE2999771}"/>
              </a:ext>
            </a:extLst>
          </p:cNvPr>
          <p:cNvSpPr/>
          <p:nvPr/>
        </p:nvSpPr>
        <p:spPr>
          <a:xfrm>
            <a:off x="7884368" y="4293096"/>
            <a:ext cx="144016" cy="682797"/>
          </a:xfrm>
          <a:prstGeom prst="downArrow">
            <a:avLst/>
          </a:prstGeom>
          <a:solidFill>
            <a:srgbClr val="C00000"/>
          </a:solidFill>
          <a:ln>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D060DC06-C06A-4934-8405-8168BC947F96}"/>
              </a:ext>
            </a:extLst>
          </p:cNvPr>
          <p:cNvSpPr/>
          <p:nvPr/>
        </p:nvSpPr>
        <p:spPr>
          <a:xfrm>
            <a:off x="1907704" y="2130663"/>
            <a:ext cx="914400" cy="218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2B24EC29-11DF-435A-BFEE-5E756F057177}"/>
              </a:ext>
            </a:extLst>
          </p:cNvPr>
          <p:cNvSpPr/>
          <p:nvPr/>
        </p:nvSpPr>
        <p:spPr>
          <a:xfrm>
            <a:off x="4631513" y="5589466"/>
            <a:ext cx="914400" cy="86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7BF2A893-EE54-412F-A296-64474F5269E4}"/>
              </a:ext>
            </a:extLst>
          </p:cNvPr>
          <p:cNvSpPr/>
          <p:nvPr/>
        </p:nvSpPr>
        <p:spPr>
          <a:xfrm>
            <a:off x="2267744" y="5380839"/>
            <a:ext cx="360040" cy="231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a:extLst>
              <a:ext uri="{FF2B5EF4-FFF2-40B4-BE49-F238E27FC236}">
                <a16:creationId xmlns:a16="http://schemas.microsoft.com/office/drawing/2014/main" id="{8AC52D0D-AF67-4094-99C0-364540A3CDA0}"/>
              </a:ext>
            </a:extLst>
          </p:cNvPr>
          <p:cNvCxnSpPr>
            <a:cxnSpLocks/>
          </p:cNvCxnSpPr>
          <p:nvPr/>
        </p:nvCxnSpPr>
        <p:spPr>
          <a:xfrm>
            <a:off x="6012160" y="4725144"/>
            <a:ext cx="0" cy="57606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8" name="Immagine 7">
            <a:extLst>
              <a:ext uri="{FF2B5EF4-FFF2-40B4-BE49-F238E27FC236}">
                <a16:creationId xmlns:a16="http://schemas.microsoft.com/office/drawing/2014/main" id="{DEA0D218-3DB1-31E0-182A-B2F63FD799FC}"/>
              </a:ext>
            </a:extLst>
          </p:cNvPr>
          <p:cNvPicPr>
            <a:picLocks noChangeAspect="1"/>
          </p:cNvPicPr>
          <p:nvPr/>
        </p:nvPicPr>
        <p:blipFill>
          <a:blip r:embed="rId2"/>
          <a:stretch>
            <a:fillRect/>
          </a:stretch>
        </p:blipFill>
        <p:spPr>
          <a:xfrm>
            <a:off x="206980" y="1560742"/>
            <a:ext cx="8730039" cy="4249657"/>
          </a:xfrm>
          <a:prstGeom prst="rect">
            <a:avLst/>
          </a:prstGeom>
        </p:spPr>
      </p:pic>
      <p:sp>
        <p:nvSpPr>
          <p:cNvPr id="12" name="Segno di moltiplicazione 11">
            <a:extLst>
              <a:ext uri="{FF2B5EF4-FFF2-40B4-BE49-F238E27FC236}">
                <a16:creationId xmlns:a16="http://schemas.microsoft.com/office/drawing/2014/main" id="{FAC37EAA-877B-14C7-84DD-A4ECBCA84EE8}"/>
              </a:ext>
            </a:extLst>
          </p:cNvPr>
          <p:cNvSpPr/>
          <p:nvPr/>
        </p:nvSpPr>
        <p:spPr>
          <a:xfrm>
            <a:off x="1286609" y="4525601"/>
            <a:ext cx="765109" cy="682797"/>
          </a:xfrm>
          <a:prstGeom prst="mathMultiply">
            <a:avLst>
              <a:gd name="adj1" fmla="val 10619"/>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2186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F154685-6023-48CC-8345-15255FE50D87}"/>
              </a:ext>
            </a:extLst>
          </p:cNvPr>
          <p:cNvSpPr>
            <a:spLocks noGrp="1"/>
          </p:cNvSpPr>
          <p:nvPr>
            <p:ph type="body" sz="quarter" idx="11"/>
          </p:nvPr>
        </p:nvSpPr>
        <p:spPr>
          <a:xfrm>
            <a:off x="395288" y="745761"/>
            <a:ext cx="8424862" cy="591220"/>
          </a:xfrm>
        </p:spPr>
        <p:txBody>
          <a:bodyPr/>
          <a:lstStyle/>
          <a:p>
            <a:pPr algn="just"/>
            <a:r>
              <a:rPr lang="it-IT" dirty="0"/>
              <a:t>E potrai visualizzare anche lo stato di tutti i tuoi tirocini</a:t>
            </a:r>
            <a:endParaRPr lang="it-IT" i="1" u="sng" dirty="0"/>
          </a:p>
        </p:txBody>
      </p:sp>
      <p:sp>
        <p:nvSpPr>
          <p:cNvPr id="3" name="Segnaposto testo 2">
            <a:extLst>
              <a:ext uri="{FF2B5EF4-FFF2-40B4-BE49-F238E27FC236}">
                <a16:creationId xmlns:a16="http://schemas.microsoft.com/office/drawing/2014/main" id="{42BA7EAF-CB08-496D-9E0F-333CD0F544FA}"/>
              </a:ext>
            </a:extLst>
          </p:cNvPr>
          <p:cNvSpPr>
            <a:spLocks noGrp="1"/>
          </p:cNvSpPr>
          <p:nvPr>
            <p:ph type="body" sz="quarter" idx="12"/>
          </p:nvPr>
        </p:nvSpPr>
        <p:spPr>
          <a:xfrm>
            <a:off x="2627784" y="2060849"/>
            <a:ext cx="3816424" cy="1152128"/>
          </a:xfrm>
        </p:spPr>
        <p:txBody>
          <a:bodyPr/>
          <a:lstStyle/>
          <a:p>
            <a:pPr marL="0" indent="0">
              <a:buNone/>
            </a:pPr>
            <a:endParaRPr lang="it-IT" dirty="0"/>
          </a:p>
        </p:txBody>
      </p:sp>
      <p:sp>
        <p:nvSpPr>
          <p:cNvPr id="4" name="Segnaposto testo 3">
            <a:extLst>
              <a:ext uri="{FF2B5EF4-FFF2-40B4-BE49-F238E27FC236}">
                <a16:creationId xmlns:a16="http://schemas.microsoft.com/office/drawing/2014/main" id="{A88AE117-9FDF-4161-954C-B3767E381487}"/>
              </a:ext>
            </a:extLst>
          </p:cNvPr>
          <p:cNvSpPr>
            <a:spLocks noGrp="1"/>
          </p:cNvSpPr>
          <p:nvPr>
            <p:ph type="body" sz="quarter" idx="10"/>
          </p:nvPr>
        </p:nvSpPr>
        <p:spPr>
          <a:xfrm>
            <a:off x="395288" y="302344"/>
            <a:ext cx="8424862" cy="416890"/>
          </a:xfrm>
        </p:spPr>
        <p:txBody>
          <a:bodyPr/>
          <a:lstStyle/>
          <a:p>
            <a:r>
              <a:rPr lang="it-IT" sz="2400" dirty="0">
                <a:solidFill>
                  <a:srgbClr val="C00000"/>
                </a:solidFill>
              </a:rPr>
              <a:t>Applicativo tirocini #2</a:t>
            </a:r>
            <a:endParaRPr lang="it-IT" sz="2400" i="1" dirty="0">
              <a:solidFill>
                <a:srgbClr val="C00000"/>
              </a:solidFill>
            </a:endParaRPr>
          </a:p>
          <a:p>
            <a:endParaRPr lang="it-IT" dirty="0"/>
          </a:p>
        </p:txBody>
      </p:sp>
      <p:sp>
        <p:nvSpPr>
          <p:cNvPr id="6" name="Rettangolo 5">
            <a:extLst>
              <a:ext uri="{FF2B5EF4-FFF2-40B4-BE49-F238E27FC236}">
                <a16:creationId xmlns:a16="http://schemas.microsoft.com/office/drawing/2014/main" id="{C8D8B461-2AC8-46E6-8436-1CB314E6231A}"/>
              </a:ext>
            </a:extLst>
          </p:cNvPr>
          <p:cNvSpPr/>
          <p:nvPr/>
        </p:nvSpPr>
        <p:spPr>
          <a:xfrm>
            <a:off x="4427984" y="4293096"/>
            <a:ext cx="338437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1D61475F-CE42-B651-42A9-72C52BA060FD}"/>
              </a:ext>
            </a:extLst>
          </p:cNvPr>
          <p:cNvPicPr>
            <a:picLocks noChangeAspect="1"/>
          </p:cNvPicPr>
          <p:nvPr/>
        </p:nvPicPr>
        <p:blipFill>
          <a:blip r:embed="rId2"/>
          <a:stretch>
            <a:fillRect/>
          </a:stretch>
        </p:blipFill>
        <p:spPr>
          <a:xfrm>
            <a:off x="899592" y="1395108"/>
            <a:ext cx="7227436" cy="4626180"/>
          </a:xfrm>
          <a:prstGeom prst="rect">
            <a:avLst/>
          </a:prstGeom>
        </p:spPr>
      </p:pic>
    </p:spTree>
    <p:extLst>
      <p:ext uri="{BB962C8B-B14F-4D97-AF65-F5344CB8AC3E}">
        <p14:creationId xmlns:p14="http://schemas.microsoft.com/office/powerpoint/2010/main" val="419319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9133591-AABF-4FA3-8D3B-8A2F58E0989D}"/>
              </a:ext>
            </a:extLst>
          </p:cNvPr>
          <p:cNvSpPr>
            <a:spLocks noGrp="1"/>
          </p:cNvSpPr>
          <p:nvPr>
            <p:ph type="body" sz="quarter" idx="10"/>
          </p:nvPr>
        </p:nvSpPr>
        <p:spPr/>
        <p:txBody>
          <a:bodyPr/>
          <a:lstStyle/>
          <a:p>
            <a:r>
              <a:rPr lang="it-IT" sz="2400" dirty="0">
                <a:solidFill>
                  <a:srgbClr val="C00000"/>
                </a:solidFill>
              </a:rPr>
              <a:t>Applicativo tirocini – </a:t>
            </a:r>
            <a:r>
              <a:rPr lang="it-IT" sz="2400" i="1" dirty="0">
                <a:solidFill>
                  <a:srgbClr val="C00000"/>
                </a:solidFill>
              </a:rPr>
              <a:t>stato di avanzamento</a:t>
            </a:r>
          </a:p>
          <a:p>
            <a:endParaRPr lang="it-IT" dirty="0"/>
          </a:p>
        </p:txBody>
      </p:sp>
      <p:sp>
        <p:nvSpPr>
          <p:cNvPr id="3" name="Segnaposto testo 2">
            <a:extLst>
              <a:ext uri="{FF2B5EF4-FFF2-40B4-BE49-F238E27FC236}">
                <a16:creationId xmlns:a16="http://schemas.microsoft.com/office/drawing/2014/main" id="{6E60D6E8-E853-41F4-A512-66B14398D8BB}"/>
              </a:ext>
            </a:extLst>
          </p:cNvPr>
          <p:cNvSpPr>
            <a:spLocks noGrp="1"/>
          </p:cNvSpPr>
          <p:nvPr>
            <p:ph type="body" sz="quarter" idx="11"/>
          </p:nvPr>
        </p:nvSpPr>
        <p:spPr>
          <a:xfrm>
            <a:off x="395288" y="908720"/>
            <a:ext cx="8424862" cy="5112569"/>
          </a:xfrm>
        </p:spPr>
        <p:txBody>
          <a:bodyPr/>
          <a:lstStyle/>
          <a:p>
            <a:r>
              <a:rPr lang="it-IT" sz="1800" dirty="0">
                <a:solidFill>
                  <a:schemeClr val="bg2">
                    <a:lumMod val="10000"/>
                  </a:schemeClr>
                </a:solidFill>
              </a:rPr>
              <a:t>Verrai avvisato dello stato di avanzamento della pratica tramite </a:t>
            </a:r>
            <a:r>
              <a:rPr lang="it-IT" sz="1800" i="1" dirty="0" err="1">
                <a:solidFill>
                  <a:schemeClr val="bg2">
                    <a:lumMod val="10000"/>
                  </a:schemeClr>
                </a:solidFill>
              </a:rPr>
              <a:t>alert</a:t>
            </a:r>
            <a:r>
              <a:rPr lang="it-IT" sz="1800" dirty="0">
                <a:solidFill>
                  <a:schemeClr val="bg2">
                    <a:lumMod val="10000"/>
                  </a:schemeClr>
                </a:solidFill>
              </a:rPr>
              <a:t> inviati al tuo indirizzo di posta istituzionale</a:t>
            </a:r>
          </a:p>
          <a:p>
            <a:r>
              <a:rPr lang="it-IT" dirty="0"/>
              <a:t>E’ possibile visualizzare ogni fase della pratica, che si concluderà quando potrai scaricare il </a:t>
            </a:r>
            <a:r>
              <a:rPr lang="it-IT" i="1" dirty="0">
                <a:solidFill>
                  <a:srgbClr val="0070C0"/>
                </a:solidFill>
              </a:rPr>
              <a:t>registro presenze</a:t>
            </a:r>
          </a:p>
          <a:p>
            <a:endParaRPr lang="it-IT" dirty="0"/>
          </a:p>
        </p:txBody>
      </p:sp>
      <p:pic>
        <p:nvPicPr>
          <p:cNvPr id="5" name="Immagine 4">
            <a:extLst>
              <a:ext uri="{FF2B5EF4-FFF2-40B4-BE49-F238E27FC236}">
                <a16:creationId xmlns:a16="http://schemas.microsoft.com/office/drawing/2014/main" id="{14F6A69E-0390-42C7-9650-994B13B033E4}"/>
              </a:ext>
            </a:extLst>
          </p:cNvPr>
          <p:cNvPicPr>
            <a:picLocks noChangeAspect="1"/>
          </p:cNvPicPr>
          <p:nvPr/>
        </p:nvPicPr>
        <p:blipFill>
          <a:blip r:embed="rId2"/>
          <a:stretch>
            <a:fillRect/>
          </a:stretch>
        </p:blipFill>
        <p:spPr>
          <a:xfrm>
            <a:off x="395288" y="2276872"/>
            <a:ext cx="8161921" cy="3844960"/>
          </a:xfrm>
          <a:prstGeom prst="rect">
            <a:avLst/>
          </a:prstGeom>
        </p:spPr>
      </p:pic>
    </p:spTree>
    <p:extLst>
      <p:ext uri="{BB962C8B-B14F-4D97-AF65-F5344CB8AC3E}">
        <p14:creationId xmlns:p14="http://schemas.microsoft.com/office/powerpoint/2010/main" val="204716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BFD5E52-CFEC-46EE-83B1-CF44C4CF3057}"/>
              </a:ext>
            </a:extLst>
          </p:cNvPr>
          <p:cNvSpPr>
            <a:spLocks noGrp="1"/>
          </p:cNvSpPr>
          <p:nvPr>
            <p:ph type="body" sz="quarter" idx="10"/>
          </p:nvPr>
        </p:nvSpPr>
        <p:spPr>
          <a:xfrm>
            <a:off x="683569" y="404664"/>
            <a:ext cx="8100862" cy="648071"/>
          </a:xfrm>
        </p:spPr>
        <p:txBody>
          <a:bodyPr/>
          <a:lstStyle/>
          <a:p>
            <a:pPr algn="ctr"/>
            <a:endParaRPr lang="it-IT" i="1" u="sng" dirty="0"/>
          </a:p>
          <a:p>
            <a:r>
              <a:rPr lang="it-IT" dirty="0"/>
              <a:t>Trasferte e spostamenti #1</a:t>
            </a:r>
          </a:p>
        </p:txBody>
      </p:sp>
      <p:sp>
        <p:nvSpPr>
          <p:cNvPr id="3" name="Segnaposto testo 2">
            <a:extLst>
              <a:ext uri="{FF2B5EF4-FFF2-40B4-BE49-F238E27FC236}">
                <a16:creationId xmlns:a16="http://schemas.microsoft.com/office/drawing/2014/main" id="{86A6D968-042E-4A8A-B364-E496DE80A668}"/>
              </a:ext>
            </a:extLst>
          </p:cNvPr>
          <p:cNvSpPr>
            <a:spLocks noGrp="1"/>
          </p:cNvSpPr>
          <p:nvPr>
            <p:ph type="body" sz="quarter" idx="11"/>
          </p:nvPr>
        </p:nvSpPr>
        <p:spPr>
          <a:xfrm>
            <a:off x="683568" y="1268760"/>
            <a:ext cx="7560840" cy="4752528"/>
          </a:xfrm>
        </p:spPr>
        <p:txBody>
          <a:bodyPr/>
          <a:lstStyle/>
          <a:p>
            <a:endParaRPr lang="it-IT" dirty="0"/>
          </a:p>
          <a:p>
            <a:pPr algn="just"/>
            <a:endParaRPr lang="it-IT" sz="2000" dirty="0"/>
          </a:p>
          <a:p>
            <a:pPr algn="just"/>
            <a:r>
              <a:rPr lang="it-IT" dirty="0"/>
              <a:t>Durante lo svolgimento del tirocinio, data la particolare natura delle attività previste dal Corso di Studi, è possibile che vengano effettuati spostamenti presso sedi diverse da quella riportata nel Programma di Tirocinio.</a:t>
            </a:r>
          </a:p>
          <a:p>
            <a:pPr algn="just"/>
            <a:endParaRPr lang="it-IT" dirty="0"/>
          </a:p>
          <a:p>
            <a:pPr algn="just"/>
            <a:endParaRPr lang="it-IT" dirty="0"/>
          </a:p>
          <a:p>
            <a:pPr algn="just"/>
            <a:r>
              <a:rPr lang="it-IT" dirty="0"/>
              <a:t>Gli spostamenti non possono avvenire con mezzo proprio, ma </a:t>
            </a:r>
            <a:r>
              <a:rPr lang="it-IT" u="sng" dirty="0"/>
              <a:t>con mezzi pubblici o con auto fornita dall’Ente, guidata dal tutor o da un altro referente</a:t>
            </a:r>
            <a:r>
              <a:rPr lang="it-IT" dirty="0"/>
              <a:t>.</a:t>
            </a:r>
          </a:p>
        </p:txBody>
      </p:sp>
    </p:spTree>
    <p:extLst>
      <p:ext uri="{BB962C8B-B14F-4D97-AF65-F5344CB8AC3E}">
        <p14:creationId xmlns:p14="http://schemas.microsoft.com/office/powerpoint/2010/main" val="15366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9C97110-DC2E-46B6-98C4-6D8AEC115E6B}"/>
              </a:ext>
            </a:extLst>
          </p:cNvPr>
          <p:cNvSpPr>
            <a:spLocks noGrp="1"/>
          </p:cNvSpPr>
          <p:nvPr>
            <p:ph type="body" sz="quarter" idx="10"/>
          </p:nvPr>
        </p:nvSpPr>
        <p:spPr/>
        <p:txBody>
          <a:bodyPr/>
          <a:lstStyle/>
          <a:p>
            <a:endParaRPr lang="it-IT" dirty="0"/>
          </a:p>
          <a:p>
            <a:r>
              <a:rPr lang="it-IT" dirty="0"/>
              <a:t>Trasferte e spostamenti #2</a:t>
            </a:r>
          </a:p>
        </p:txBody>
      </p:sp>
      <p:sp>
        <p:nvSpPr>
          <p:cNvPr id="3" name="Segnaposto testo 2">
            <a:extLst>
              <a:ext uri="{FF2B5EF4-FFF2-40B4-BE49-F238E27FC236}">
                <a16:creationId xmlns:a16="http://schemas.microsoft.com/office/drawing/2014/main" id="{ECA44B56-0BC5-42A1-9DF0-1B06B6425EEF}"/>
              </a:ext>
            </a:extLst>
          </p:cNvPr>
          <p:cNvSpPr>
            <a:spLocks noGrp="1"/>
          </p:cNvSpPr>
          <p:nvPr>
            <p:ph type="body" sz="quarter" idx="11"/>
          </p:nvPr>
        </p:nvSpPr>
        <p:spPr/>
        <p:txBody>
          <a:bodyPr/>
          <a:lstStyle/>
          <a:p>
            <a:endParaRPr lang="it-IT" sz="1800" dirty="0"/>
          </a:p>
          <a:p>
            <a:r>
              <a:rPr lang="it-IT" sz="1800" dirty="0"/>
              <a:t>Le trasferte in altra sede </a:t>
            </a:r>
            <a:r>
              <a:rPr lang="it-IT" sz="1800" u="sng" dirty="0"/>
              <a:t>devono essere preventivamente autorizzate dal tutor accademico tramite mail</a:t>
            </a:r>
            <a:r>
              <a:rPr lang="it-IT" sz="1800" dirty="0"/>
              <a:t>, inserendo in cc l’ufficio tirocini e il tutor dell’Ente, specificando giorno, orario e destinazione.</a:t>
            </a:r>
          </a:p>
          <a:p>
            <a:endParaRPr lang="it-IT" dirty="0"/>
          </a:p>
          <a:p>
            <a:r>
              <a:rPr lang="it-IT" dirty="0"/>
              <a:t>Per le </a:t>
            </a:r>
            <a:r>
              <a:rPr lang="it-IT" u="sng" dirty="0"/>
              <a:t>visite presso domicili privati degli utenti</a:t>
            </a:r>
            <a:r>
              <a:rPr lang="it-IT" dirty="0"/>
              <a:t> dovrete inviare richiesta preventiva senza riportare l’indirizzo nel testo della mail per ragioni di privacy.</a:t>
            </a:r>
          </a:p>
          <a:p>
            <a:r>
              <a:rPr lang="it-IT" dirty="0"/>
              <a:t>Dovrete invece registrare la destinazione nell’apposito modulo inviato dagli uffici al momento dell’attivazione del tirocinio.</a:t>
            </a:r>
          </a:p>
          <a:p>
            <a:endParaRPr lang="it-IT" dirty="0"/>
          </a:p>
          <a:p>
            <a:r>
              <a:rPr lang="it-IT" dirty="0"/>
              <a:t>Riceverete infine uno specifico </a:t>
            </a:r>
            <a:r>
              <a:rPr lang="it-IT" i="1" dirty="0"/>
              <a:t>vademecum</a:t>
            </a:r>
            <a:r>
              <a:rPr lang="it-IT" dirty="0"/>
              <a:t> con le indicazioni per la corretta gestione delle trasferte e degli spostamenti. </a:t>
            </a:r>
          </a:p>
          <a:p>
            <a:endParaRPr lang="it-IT" sz="1800" dirty="0"/>
          </a:p>
          <a:p>
            <a:endParaRPr lang="it-IT" dirty="0"/>
          </a:p>
          <a:p>
            <a:endParaRPr lang="it-IT" dirty="0"/>
          </a:p>
        </p:txBody>
      </p:sp>
    </p:spTree>
    <p:extLst>
      <p:ext uri="{BB962C8B-B14F-4D97-AF65-F5344CB8AC3E}">
        <p14:creationId xmlns:p14="http://schemas.microsoft.com/office/powerpoint/2010/main" val="316814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normAutofit/>
          </a:bodyPr>
          <a:lstStyle/>
          <a:p>
            <a:pPr marL="361950">
              <a:lnSpc>
                <a:spcPct val="80000"/>
              </a:lnSpc>
              <a:buClr>
                <a:srgbClr val="1E5155">
                  <a:lumMod val="40000"/>
                  <a:lumOff val="60000"/>
                </a:srgbClr>
              </a:buClr>
              <a:buSzPct val="80000"/>
            </a:pPr>
            <a:r>
              <a:rPr lang="it-IT" dirty="0"/>
              <a:t>Al termine del tirocinio devi</a:t>
            </a:r>
          </a:p>
        </p:txBody>
      </p:sp>
      <p:sp>
        <p:nvSpPr>
          <p:cNvPr id="3" name="Segnaposto testo 2"/>
          <p:cNvSpPr>
            <a:spLocks noGrp="1"/>
          </p:cNvSpPr>
          <p:nvPr>
            <p:ph type="body" sz="quarter" idx="11"/>
          </p:nvPr>
        </p:nvSpPr>
        <p:spPr>
          <a:xfrm>
            <a:off x="359569" y="1484784"/>
            <a:ext cx="8424862" cy="4608413"/>
          </a:xfrm>
        </p:spPr>
        <p:txBody>
          <a:bodyPr>
            <a:noAutofit/>
          </a:bodyPr>
          <a:lstStyle/>
          <a:p>
            <a:pPr marL="285750" indent="-285750" algn="just">
              <a:buFont typeface="Arial" panose="020B0604020202020204" pitchFamily="34" charset="0"/>
              <a:buChar char="•"/>
            </a:pPr>
            <a:r>
              <a:rPr lang="it-IT" dirty="0"/>
              <a:t>C</a:t>
            </a:r>
            <a:r>
              <a:rPr lang="it-IT" dirty="0">
                <a:solidFill>
                  <a:schemeClr val="tx1"/>
                </a:solidFill>
              </a:rPr>
              <a:t>aricare nell’applicativo la scansione del registro presenze (senza allegare il modulo per le visite domiciliari, per ragioni di privacy) e la relazione finale; </a:t>
            </a:r>
          </a:p>
          <a:p>
            <a:pPr algn="just"/>
            <a:endParaRPr lang="it-IT" dirty="0">
              <a:solidFill>
                <a:schemeClr val="tx1"/>
              </a:solidFill>
            </a:endParaRPr>
          </a:p>
          <a:p>
            <a:pPr marL="285750" indent="-285750" algn="just">
              <a:buFont typeface="Arial" panose="020B0604020202020204" pitchFamily="34" charset="0"/>
              <a:buChar char="•"/>
            </a:pPr>
            <a:r>
              <a:rPr lang="it-IT" dirty="0"/>
              <a:t>C</a:t>
            </a:r>
            <a:r>
              <a:rPr lang="it-IT" dirty="0">
                <a:solidFill>
                  <a:schemeClr val="tx1"/>
                </a:solidFill>
              </a:rPr>
              <a:t>hiedere al Tutor  Supervisore di condividere con te la Valutazio</a:t>
            </a:r>
            <a:r>
              <a:rPr lang="it-IT" dirty="0"/>
              <a:t>ne Finale di Tirocinio e verificare che sia stata inviata al Tutor Accademico prima di iscriverti all’appello;</a:t>
            </a:r>
            <a:endParaRPr lang="it-IT" dirty="0">
              <a:solidFill>
                <a:schemeClr val="tx1"/>
              </a:solidFill>
            </a:endParaRPr>
          </a:p>
          <a:p>
            <a:pPr algn="just"/>
            <a:endParaRPr lang="it-IT" dirty="0">
              <a:solidFill>
                <a:schemeClr val="tx1"/>
              </a:solidFill>
            </a:endParaRPr>
          </a:p>
          <a:p>
            <a:pPr marL="285750" indent="-285750" algn="just">
              <a:buFont typeface="Arial" panose="020B0604020202020204" pitchFamily="34" charset="0"/>
              <a:buChar char="•"/>
            </a:pPr>
            <a:r>
              <a:rPr lang="it-IT" dirty="0"/>
              <a:t>C</a:t>
            </a:r>
            <a:r>
              <a:rPr lang="it-IT" dirty="0">
                <a:solidFill>
                  <a:schemeClr val="tx1"/>
                </a:solidFill>
              </a:rPr>
              <a:t>ompilare il questionario di valutazione;</a:t>
            </a:r>
          </a:p>
          <a:p>
            <a:pPr algn="just"/>
            <a:endParaRPr lang="it-IT" dirty="0">
              <a:solidFill>
                <a:schemeClr val="tx1"/>
              </a:solidFill>
            </a:endParaRPr>
          </a:p>
          <a:p>
            <a:pPr marL="285750" indent="-285750" algn="just">
              <a:buFont typeface="Arial" panose="020B0604020202020204" pitchFamily="34" charset="0"/>
              <a:buChar char="•"/>
            </a:pPr>
            <a:r>
              <a:rPr lang="it-IT" i="1" u="sng" dirty="0"/>
              <a:t>I</a:t>
            </a:r>
            <a:r>
              <a:rPr lang="it-IT" i="1" u="sng" dirty="0">
                <a:solidFill>
                  <a:schemeClr val="tx1"/>
                </a:solidFill>
              </a:rPr>
              <a:t>scriverti all’appello</a:t>
            </a:r>
            <a:r>
              <a:rPr lang="it-IT" i="1" dirty="0">
                <a:solidFill>
                  <a:schemeClr val="tx1"/>
                </a:solidFill>
              </a:rPr>
              <a:t> </a:t>
            </a:r>
            <a:r>
              <a:rPr lang="it-IT" dirty="0">
                <a:solidFill>
                  <a:schemeClr val="tx1"/>
                </a:solidFill>
              </a:rPr>
              <a:t>per la verbalizzazione del tirocinio, </a:t>
            </a:r>
            <a:r>
              <a:rPr lang="it-IT" dirty="0"/>
              <a:t>dopo aver </a:t>
            </a:r>
            <a:r>
              <a:rPr lang="it-IT" dirty="0">
                <a:solidFill>
                  <a:schemeClr val="tx1"/>
                </a:solidFill>
              </a:rPr>
              <a:t>acquisito la validazione dei documenti dall’ufficio e dal tutor accademico.</a:t>
            </a:r>
          </a:p>
        </p:txBody>
      </p:sp>
    </p:spTree>
    <p:extLst>
      <p:ext uri="{BB962C8B-B14F-4D97-AF65-F5344CB8AC3E}">
        <p14:creationId xmlns:p14="http://schemas.microsoft.com/office/powerpoint/2010/main" val="38811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normAutofit fontScale="25000" lnSpcReduction="20000"/>
          </a:bodyPr>
          <a:lstStyle/>
          <a:p>
            <a:pPr marL="361950" lvl="0" defTabSz="457200">
              <a:lnSpc>
                <a:spcPct val="100000"/>
              </a:lnSpc>
              <a:spcBef>
                <a:spcPts val="1000"/>
              </a:spcBef>
              <a:buClr>
                <a:srgbClr val="1E5155">
                  <a:lumMod val="40000"/>
                  <a:lumOff val="60000"/>
                </a:srgbClr>
              </a:buClr>
              <a:buSzPct val="80000"/>
            </a:pPr>
            <a:r>
              <a:rPr lang="it-IT" sz="9600" dirty="0"/>
              <a:t>Ufficio Tirocini Sociologia</a:t>
            </a:r>
          </a:p>
          <a:p>
            <a:pPr marL="361950"/>
            <a:r>
              <a:rPr lang="it-IT" dirty="0">
                <a:solidFill>
                  <a:schemeClr val="bg1"/>
                </a:solidFill>
                <a:latin typeface="Arial Narrow" panose="020B0606020202030204" pitchFamily="34" charset="0"/>
              </a:rPr>
              <a:t>UFFICIO TIROCINI AREA SOCIALE</a:t>
            </a:r>
          </a:p>
        </p:txBody>
      </p:sp>
      <p:sp>
        <p:nvSpPr>
          <p:cNvPr id="3" name="Segnaposto testo 2"/>
          <p:cNvSpPr>
            <a:spLocks noGrp="1"/>
          </p:cNvSpPr>
          <p:nvPr>
            <p:ph type="body" sz="quarter" idx="11"/>
          </p:nvPr>
        </p:nvSpPr>
        <p:spPr>
          <a:xfrm>
            <a:off x="359569" y="1412825"/>
            <a:ext cx="8424862" cy="4032349"/>
          </a:xfrm>
        </p:spPr>
        <p:txBody>
          <a:bodyPr>
            <a:normAutofit/>
          </a:bodyPr>
          <a:lstStyle/>
          <a:p>
            <a:pPr marL="361950" algn="just">
              <a:spcBef>
                <a:spcPts val="1800"/>
              </a:spcBef>
            </a:pPr>
            <a:endParaRPr lang="it-IT" dirty="0"/>
          </a:p>
          <a:p>
            <a:pPr marL="361950" algn="just">
              <a:spcBef>
                <a:spcPts val="1800"/>
              </a:spcBef>
            </a:pPr>
            <a:r>
              <a:rPr lang="it-IT" dirty="0"/>
              <a:t>L’ufficio tirocini prevede un servizio unicamente da remoto</a:t>
            </a:r>
          </a:p>
          <a:p>
            <a:pPr marL="819150" indent="-457200" algn="just">
              <a:spcBef>
                <a:spcPts val="1800"/>
              </a:spcBef>
              <a:buFont typeface="Wingdings" panose="05000000000000000000" pitchFamily="2" charset="2"/>
              <a:buChar char="Ø"/>
            </a:pPr>
            <a:r>
              <a:rPr lang="it-IT" u="sng" dirty="0">
                <a:solidFill>
                  <a:schemeClr val="tx1"/>
                </a:solidFill>
              </a:rPr>
              <a:t>SPORTELLO TELEFONICO: 051 20 </a:t>
            </a:r>
            <a:r>
              <a:rPr lang="it-IT" u="sng" dirty="0"/>
              <a:t>84020</a:t>
            </a:r>
            <a:endParaRPr lang="it-IT" u="sng" dirty="0">
              <a:solidFill>
                <a:schemeClr val="tx1"/>
              </a:solidFill>
            </a:endParaRPr>
          </a:p>
          <a:p>
            <a:pPr marL="712788" algn="just">
              <a:spcBef>
                <a:spcPts val="0"/>
              </a:spcBef>
            </a:pPr>
            <a:r>
              <a:rPr lang="it-IT" dirty="0">
                <a:solidFill>
                  <a:schemeClr val="tx1"/>
                </a:solidFill>
              </a:rPr>
              <a:t>Lunedì, Martedì, Giovedì e Venerdì: 10.00 – 12.00 </a:t>
            </a:r>
          </a:p>
          <a:p>
            <a:pPr marL="819150" indent="-457200" algn="just">
              <a:lnSpc>
                <a:spcPct val="100000"/>
              </a:lnSpc>
              <a:spcBef>
                <a:spcPts val="1800"/>
              </a:spcBef>
              <a:buFont typeface="Wingdings" panose="05000000000000000000" pitchFamily="2" charset="2"/>
              <a:buChar char="Ø"/>
            </a:pPr>
            <a:r>
              <a:rPr lang="it-IT" u="sng" dirty="0">
                <a:solidFill>
                  <a:schemeClr val="tx1"/>
                </a:solidFill>
              </a:rPr>
              <a:t>E-MAIL:</a:t>
            </a:r>
            <a:r>
              <a:rPr lang="it-IT" b="1" dirty="0">
                <a:solidFill>
                  <a:schemeClr val="tx1"/>
                </a:solidFill>
              </a:rPr>
              <a:t> </a:t>
            </a:r>
            <a:r>
              <a:rPr lang="it-IT" dirty="0">
                <a:hlinkClick r:id="rId2"/>
              </a:rPr>
              <a:t>arin.tirocinisociologia@unibo.it</a:t>
            </a:r>
            <a:r>
              <a:rPr lang="it-IT" dirty="0"/>
              <a:t> </a:t>
            </a:r>
            <a:endParaRPr lang="it-IT" dirty="0">
              <a:solidFill>
                <a:schemeClr val="tx1"/>
              </a:solidFill>
            </a:endParaRPr>
          </a:p>
          <a:p>
            <a:pPr marL="712788" algn="just">
              <a:spcBef>
                <a:spcPts val="0"/>
              </a:spcBef>
            </a:pPr>
            <a:r>
              <a:rPr lang="it-IT" dirty="0"/>
              <a:t>Se desideri contattare l'ufficio tramite Microsoft Teams, richiedi un appuntamento via mail per </a:t>
            </a:r>
          </a:p>
          <a:p>
            <a:pPr marL="712788" algn="just">
              <a:spcBef>
                <a:spcPts val="0"/>
              </a:spcBef>
            </a:pPr>
            <a:r>
              <a:rPr lang="it-IT" dirty="0"/>
              <a:t>una chiamata/videochiamata</a:t>
            </a:r>
          </a:p>
          <a:p>
            <a:pPr marL="712788"/>
            <a:endParaRPr lang="it-IT" sz="2800" dirty="0">
              <a:solidFill>
                <a:schemeClr val="tx1"/>
              </a:solidFill>
              <a:latin typeface="Arial Narrow" panose="020B0606020202030204" pitchFamily="34" charset="0"/>
            </a:endParaRPr>
          </a:p>
          <a:p>
            <a:pPr marL="1227138" indent="-514350">
              <a:buFont typeface="Wingdings" panose="05000000000000000000" pitchFamily="2" charset="2"/>
              <a:buChar char="q"/>
            </a:pPr>
            <a:endParaRPr lang="it-IT" sz="2800" dirty="0">
              <a:solidFill>
                <a:schemeClr val="tx1"/>
              </a:solidFill>
              <a:latin typeface="Arial Narrow" panose="020B0606020202030204" pitchFamily="34" charset="0"/>
            </a:endParaRPr>
          </a:p>
          <a:p>
            <a:pPr marL="712788"/>
            <a:endParaRPr lang="it-IT" sz="2800" dirty="0">
              <a:solidFill>
                <a:schemeClr val="tx1"/>
              </a:solidFill>
              <a:latin typeface="Arial Narrow" panose="020B0606020202030204" pitchFamily="34" charset="0"/>
            </a:endParaRPr>
          </a:p>
          <a:p>
            <a:pPr marL="712788">
              <a:lnSpc>
                <a:spcPct val="100000"/>
              </a:lnSpc>
            </a:pPr>
            <a:endParaRPr lang="it-IT" sz="32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95571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Ufficio Tirocini Area Sociale</a:t>
            </a:r>
          </a:p>
        </p:txBody>
      </p:sp>
      <p:sp>
        <p:nvSpPr>
          <p:cNvPr id="3" name="Segnaposto testo 2"/>
          <p:cNvSpPr>
            <a:spLocks noGrp="1"/>
          </p:cNvSpPr>
          <p:nvPr>
            <p:ph type="body" sz="quarter" idx="11"/>
          </p:nvPr>
        </p:nvSpPr>
        <p:spPr/>
        <p:txBody>
          <a:bodyPr/>
          <a:lstStyle/>
          <a:p>
            <a:r>
              <a:rPr lang="it-IT" dirty="0"/>
              <a:t>Via Filippo Re, 8 – Bologna</a:t>
            </a:r>
            <a:br>
              <a:rPr lang="it-IT" dirty="0"/>
            </a:br>
            <a:r>
              <a:rPr lang="it-IT" dirty="0"/>
              <a:t>Tel. 051 2084020</a:t>
            </a:r>
          </a:p>
        </p:txBody>
      </p:sp>
      <p:sp>
        <p:nvSpPr>
          <p:cNvPr id="4" name="Segnaposto testo 3"/>
          <p:cNvSpPr>
            <a:spLocks noGrp="1"/>
          </p:cNvSpPr>
          <p:nvPr>
            <p:ph type="body" sz="quarter" idx="12"/>
          </p:nvPr>
        </p:nvSpPr>
        <p:spPr/>
        <p:txBody>
          <a:bodyPr/>
          <a:lstStyle/>
          <a:p>
            <a:r>
              <a:rPr lang="it-IT" dirty="0"/>
              <a:t>e-mail: arin.tirocinisociologia@unibo.it</a:t>
            </a:r>
          </a:p>
        </p:txBody>
      </p:sp>
    </p:spTree>
    <p:extLst>
      <p:ext uri="{BB962C8B-B14F-4D97-AF65-F5344CB8AC3E}">
        <p14:creationId xmlns:p14="http://schemas.microsoft.com/office/powerpoint/2010/main" val="226941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827584" y="692696"/>
            <a:ext cx="7992566" cy="648071"/>
          </a:xfrm>
        </p:spPr>
        <p:txBody>
          <a:bodyPr>
            <a:normAutofit fontScale="25000" lnSpcReduction="20000"/>
          </a:bodyPr>
          <a:lstStyle/>
          <a:p>
            <a:pPr marL="92075">
              <a:lnSpc>
                <a:spcPct val="100000"/>
              </a:lnSpc>
              <a:buClr>
                <a:srgbClr val="1E5155">
                  <a:lumMod val="40000"/>
                  <a:lumOff val="60000"/>
                </a:srgbClr>
              </a:buClr>
              <a:buSzPct val="80000"/>
            </a:pPr>
            <a:r>
              <a:rPr lang="it-IT" sz="9600" dirty="0"/>
              <a:t>Che cos’è il tirocinio curriculare?</a:t>
            </a:r>
            <a:endParaRPr lang="it-IT" sz="9600" cap="all" dirty="0">
              <a:solidFill>
                <a:prstClr val="black"/>
              </a:solidFill>
            </a:endParaRPr>
          </a:p>
          <a:p>
            <a:pPr marL="361950" algn="ctr"/>
            <a:r>
              <a:rPr lang="it-IT" dirty="0">
                <a:solidFill>
                  <a:schemeClr val="bg1"/>
                </a:solidFill>
                <a:latin typeface="Arial Narrow" panose="020B0606020202030204" pitchFamily="34" charset="0"/>
              </a:rPr>
              <a:t>UFFICIO TIROCINI AREA SOCIALE</a:t>
            </a:r>
          </a:p>
        </p:txBody>
      </p:sp>
      <p:sp>
        <p:nvSpPr>
          <p:cNvPr id="3" name="Segnaposto testo 2"/>
          <p:cNvSpPr>
            <a:spLocks noGrp="1"/>
          </p:cNvSpPr>
          <p:nvPr>
            <p:ph type="body" sz="quarter" idx="11"/>
          </p:nvPr>
        </p:nvSpPr>
        <p:spPr>
          <a:xfrm>
            <a:off x="971600" y="1784729"/>
            <a:ext cx="6480720" cy="4608413"/>
          </a:xfrm>
        </p:spPr>
        <p:txBody>
          <a:bodyPr>
            <a:normAutofit/>
          </a:bodyPr>
          <a:lstStyle/>
          <a:p>
            <a:pPr lvl="0" algn="just">
              <a:lnSpc>
                <a:spcPct val="150000"/>
              </a:lnSpc>
            </a:pPr>
            <a:r>
              <a:rPr lang="it-IT" dirty="0">
                <a:solidFill>
                  <a:schemeClr val="tx1"/>
                </a:solidFill>
              </a:rPr>
              <a:t>Il Tirocinio curriculare è l’attività che permette di fare una prima esperienza lavorativa, mettere in pratica le conoscenze acquisite e ottenere i CFU previsti nel piano di studio.</a:t>
            </a:r>
          </a:p>
        </p:txBody>
      </p:sp>
    </p:spTree>
    <p:extLst>
      <p:ext uri="{BB962C8B-B14F-4D97-AF65-F5344CB8AC3E}">
        <p14:creationId xmlns:p14="http://schemas.microsoft.com/office/powerpoint/2010/main" val="85353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791578" y="692696"/>
            <a:ext cx="7344818" cy="792087"/>
          </a:xfrm>
        </p:spPr>
        <p:txBody>
          <a:bodyPr>
            <a:normAutofit fontScale="25000" lnSpcReduction="20000"/>
          </a:bodyPr>
          <a:lstStyle/>
          <a:p>
            <a:pPr marL="361950" lvl="0">
              <a:lnSpc>
                <a:spcPct val="100000"/>
              </a:lnSpc>
              <a:buClr>
                <a:srgbClr val="1E5155">
                  <a:lumMod val="40000"/>
                  <a:lumOff val="60000"/>
                </a:srgbClr>
              </a:buClr>
              <a:buSzPct val="80000"/>
              <a:tabLst>
                <a:tab pos="357188" algn="l"/>
              </a:tabLst>
            </a:pPr>
            <a:r>
              <a:rPr lang="it-IT" sz="9600" dirty="0"/>
              <a:t>Il tirocinio curriculare</a:t>
            </a:r>
          </a:p>
          <a:p>
            <a:pPr marL="361950" lvl="0">
              <a:lnSpc>
                <a:spcPct val="100000"/>
              </a:lnSpc>
              <a:buClr>
                <a:srgbClr val="1E5155">
                  <a:lumMod val="40000"/>
                  <a:lumOff val="60000"/>
                </a:srgbClr>
              </a:buClr>
              <a:buSzPct val="80000"/>
              <a:tabLst>
                <a:tab pos="357188" algn="l"/>
              </a:tabLst>
            </a:pPr>
            <a:endParaRPr lang="it-IT" sz="3400" dirty="0"/>
          </a:p>
          <a:p>
            <a:pPr marL="361950" algn="ctr"/>
            <a:r>
              <a:rPr lang="it-IT" dirty="0">
                <a:solidFill>
                  <a:schemeClr val="bg1"/>
                </a:solidFill>
                <a:latin typeface="Arial Narrow" panose="020B0606020202030204" pitchFamily="34" charset="0"/>
              </a:rPr>
              <a:t>UFFICIO TIROCINI AREA SOCIALE</a:t>
            </a:r>
          </a:p>
        </p:txBody>
      </p:sp>
      <p:sp>
        <p:nvSpPr>
          <p:cNvPr id="3" name="Segnaposto testo 2"/>
          <p:cNvSpPr>
            <a:spLocks noGrp="1"/>
          </p:cNvSpPr>
          <p:nvPr>
            <p:ph type="body" sz="quarter" idx="11"/>
          </p:nvPr>
        </p:nvSpPr>
        <p:spPr>
          <a:xfrm>
            <a:off x="791578" y="1340768"/>
            <a:ext cx="7272809" cy="4464496"/>
          </a:xfrm>
        </p:spPr>
        <p:txBody>
          <a:bodyPr>
            <a:normAutofit/>
          </a:bodyPr>
          <a:lstStyle/>
          <a:p>
            <a:endParaRPr lang="it-IT" sz="2800" cap="small" dirty="0">
              <a:solidFill>
                <a:schemeClr val="tx1"/>
              </a:solidFill>
              <a:latin typeface="Arial Narrow" panose="020B0606020202030204" pitchFamily="34" charset="0"/>
            </a:endParaRPr>
          </a:p>
          <a:p>
            <a:pPr algn="just">
              <a:spcBef>
                <a:spcPts val="0"/>
              </a:spcBef>
            </a:pPr>
            <a:endParaRPr lang="it-IT" dirty="0">
              <a:solidFill>
                <a:schemeClr val="tx1"/>
              </a:solidFill>
              <a:cs typeface="Modern Love" panose="020F0502020204030204" pitchFamily="34" charset="0"/>
            </a:endParaRPr>
          </a:p>
          <a:p>
            <a:pPr algn="just">
              <a:spcBef>
                <a:spcPts val="0"/>
              </a:spcBef>
            </a:pPr>
            <a:r>
              <a:rPr lang="it-IT" dirty="0">
                <a:solidFill>
                  <a:schemeClr val="tx1"/>
                </a:solidFill>
                <a:cs typeface="Modern Love" panose="020F0502020204030204" pitchFamily="34" charset="0"/>
              </a:rPr>
              <a:t>Il tuo corso di studi prevede</a:t>
            </a:r>
            <a:r>
              <a:rPr lang="it-IT" dirty="0">
                <a:cs typeface="Modern Love" panose="020F0502020204030204" pitchFamily="34" charset="0"/>
              </a:rPr>
              <a:t> il </a:t>
            </a:r>
            <a:r>
              <a:rPr lang="it-IT" b="1" dirty="0">
                <a:cs typeface="Modern Love" panose="020F0502020204030204" pitchFamily="34" charset="0"/>
              </a:rPr>
              <a:t>Tirocinio obbligatorio </a:t>
            </a:r>
            <a:r>
              <a:rPr lang="it-IT" dirty="0">
                <a:cs typeface="Modern Love" panose="020F0502020204030204" pitchFamily="34" charset="0"/>
              </a:rPr>
              <a:t>di </a:t>
            </a:r>
            <a:r>
              <a:rPr lang="it-IT" b="1" dirty="0">
                <a:cs typeface="Modern Love" panose="020F0502020204030204" pitchFamily="34" charset="0"/>
              </a:rPr>
              <a:t>250 ore </a:t>
            </a:r>
            <a:r>
              <a:rPr lang="it-IT" dirty="0">
                <a:cs typeface="Modern Love" panose="020F0502020204030204" pitchFamily="34" charset="0"/>
              </a:rPr>
              <a:t>pari a </a:t>
            </a:r>
            <a:r>
              <a:rPr lang="it-IT" b="1" dirty="0">
                <a:cs typeface="Modern Love" panose="020F0502020204030204" pitchFamily="34" charset="0"/>
              </a:rPr>
              <a:t>10 cfu </a:t>
            </a:r>
            <a:r>
              <a:rPr lang="it-IT" dirty="0">
                <a:cs typeface="Modern Love" panose="020F0502020204030204" pitchFamily="34" charset="0"/>
              </a:rPr>
              <a:t>da svolgere durante il </a:t>
            </a:r>
            <a:r>
              <a:rPr lang="it-IT" b="1" dirty="0">
                <a:cs typeface="Modern Love" panose="020F0502020204030204" pitchFamily="34" charset="0"/>
              </a:rPr>
              <a:t>2° anno </a:t>
            </a:r>
            <a:r>
              <a:rPr lang="it-IT" dirty="0">
                <a:cs typeface="Modern Love" panose="020F0502020204030204" pitchFamily="34" charset="0"/>
              </a:rPr>
              <a:t>di corso</a:t>
            </a:r>
            <a:r>
              <a:rPr lang="it-IT" b="1" dirty="0">
                <a:cs typeface="Modern Love" panose="020F0502020204030204" pitchFamily="34" charset="0"/>
              </a:rPr>
              <a:t>.</a:t>
            </a:r>
          </a:p>
          <a:p>
            <a:pPr algn="just">
              <a:spcBef>
                <a:spcPts val="0"/>
              </a:spcBef>
            </a:pPr>
            <a:endParaRPr lang="it-IT" b="1" dirty="0">
              <a:cs typeface="Modern Love" panose="020F0502020204030204" pitchFamily="34" charset="0"/>
            </a:endParaRPr>
          </a:p>
          <a:p>
            <a:pPr algn="just">
              <a:spcBef>
                <a:spcPts val="0"/>
              </a:spcBef>
            </a:pPr>
            <a:endParaRPr lang="it-IT" dirty="0">
              <a:cs typeface="Modern Love" panose="020F0502020204030204" pitchFamily="34" charset="0"/>
            </a:endParaRPr>
          </a:p>
          <a:p>
            <a:pPr algn="just">
              <a:spcBef>
                <a:spcPts val="0"/>
              </a:spcBef>
            </a:pPr>
            <a:r>
              <a:rPr lang="it-IT" dirty="0">
                <a:cs typeface="Modern Love" panose="020F0502020204030204" pitchFamily="34" charset="0"/>
              </a:rPr>
              <a:t>Per gli studenti che devono recuperare il tirocinio di base del corso triennale è previsto un </a:t>
            </a:r>
            <a:r>
              <a:rPr lang="it-IT" b="1" dirty="0">
                <a:cs typeface="Modern Love" panose="020F0502020204030204" pitchFamily="34" charset="0"/>
              </a:rPr>
              <a:t>Tirocinio </a:t>
            </a:r>
            <a:r>
              <a:rPr lang="it-IT" dirty="0">
                <a:cs typeface="Modern Love" panose="020F0502020204030204" pitchFamily="34" charset="0"/>
              </a:rPr>
              <a:t>di </a:t>
            </a:r>
            <a:r>
              <a:rPr lang="it-IT" b="1" dirty="0">
                <a:cs typeface="Modern Love" panose="020F0502020204030204" pitchFamily="34" charset="0"/>
              </a:rPr>
              <a:t>400 ore </a:t>
            </a:r>
            <a:r>
              <a:rPr lang="it-IT" dirty="0">
                <a:cs typeface="Modern Love" panose="020F0502020204030204" pitchFamily="34" charset="0"/>
              </a:rPr>
              <a:t>pari a </a:t>
            </a:r>
            <a:r>
              <a:rPr lang="it-IT" b="1" dirty="0">
                <a:cs typeface="Modern Love" panose="020F0502020204030204" pitchFamily="34" charset="0"/>
              </a:rPr>
              <a:t>16 cfu</a:t>
            </a:r>
          </a:p>
          <a:p>
            <a:pPr algn="just">
              <a:spcBef>
                <a:spcPts val="0"/>
              </a:spcBef>
            </a:pPr>
            <a:endParaRPr lang="it-IT" b="1" dirty="0">
              <a:highlight>
                <a:srgbClr val="FFFF00"/>
              </a:highlight>
              <a:cs typeface="Modern Love" panose="020F0502020204030204" pitchFamily="34" charset="0"/>
            </a:endParaRPr>
          </a:p>
          <a:p>
            <a:pPr algn="just">
              <a:spcBef>
                <a:spcPts val="0"/>
              </a:spcBef>
            </a:pPr>
            <a:endParaRPr lang="it-IT" b="1" dirty="0">
              <a:highlight>
                <a:srgbClr val="FFFF00"/>
              </a:highlight>
              <a:cs typeface="Modern Love" panose="020F0502020204030204" pitchFamily="34" charset="0"/>
            </a:endParaRPr>
          </a:p>
          <a:p>
            <a:pPr algn="just">
              <a:spcBef>
                <a:spcPts val="0"/>
              </a:spcBef>
            </a:pPr>
            <a:r>
              <a:rPr lang="it-IT" dirty="0">
                <a:cs typeface="Modern Love" panose="020F0502020204030204" pitchFamily="34" charset="0"/>
              </a:rPr>
              <a:t>Ricordati che è</a:t>
            </a:r>
            <a:r>
              <a:rPr lang="it-IT" dirty="0">
                <a:solidFill>
                  <a:schemeClr val="tx1"/>
                </a:solidFill>
                <a:cs typeface="Modern Love" panose="020F0502020204030204" pitchFamily="34" charset="0"/>
              </a:rPr>
              <a:t> necessario svolgere i </a:t>
            </a:r>
            <a:r>
              <a:rPr lang="it-IT" dirty="0">
                <a:solidFill>
                  <a:schemeClr val="tx1"/>
                </a:solidFill>
                <a:cs typeface="Modern Love" panose="020F0502020204030204" pitchFamily="34" charset="0"/>
                <a:hlinkClick r:id="rId2"/>
              </a:rPr>
              <a:t>corsi sulla sicurezza </a:t>
            </a:r>
            <a:r>
              <a:rPr lang="it-IT" dirty="0">
                <a:solidFill>
                  <a:schemeClr val="tx1"/>
                </a:solidFill>
                <a:cs typeface="Modern Love" panose="020F0502020204030204" pitchFamily="34" charset="0"/>
              </a:rPr>
              <a:t>sui luoghi di lavoro prima dell’inizio del tirocinio.</a:t>
            </a:r>
            <a:endParaRPr lang="it-IT" cap="small" dirty="0">
              <a:solidFill>
                <a:schemeClr val="tx1"/>
              </a:solidFill>
            </a:endParaRPr>
          </a:p>
          <a:p>
            <a:pPr>
              <a:spcBef>
                <a:spcPts val="0"/>
              </a:spcBef>
            </a:pPr>
            <a:br>
              <a:rPr lang="it-IT" sz="2800" cap="small" dirty="0">
                <a:solidFill>
                  <a:schemeClr val="tx1"/>
                </a:solidFill>
                <a:latin typeface="Arial Narrow" panose="020B0606020202030204" pitchFamily="34" charset="0"/>
              </a:rPr>
            </a:br>
            <a:endParaRPr lang="it-IT" sz="2800" cap="small"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06972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41CF3C9-9083-0145-A9E0-B836077A4173}"/>
              </a:ext>
            </a:extLst>
          </p:cNvPr>
          <p:cNvSpPr>
            <a:spLocks noGrp="1"/>
          </p:cNvSpPr>
          <p:nvPr>
            <p:ph type="body" sz="quarter" idx="10"/>
          </p:nvPr>
        </p:nvSpPr>
        <p:spPr>
          <a:xfrm>
            <a:off x="755576" y="476673"/>
            <a:ext cx="8064574" cy="648071"/>
          </a:xfrm>
        </p:spPr>
        <p:txBody>
          <a:bodyPr/>
          <a:lstStyle/>
          <a:p>
            <a:r>
              <a:rPr lang="it-GB" dirty="0"/>
              <a:t>Il tirocinio curriculare</a:t>
            </a:r>
          </a:p>
        </p:txBody>
      </p:sp>
      <p:sp>
        <p:nvSpPr>
          <p:cNvPr id="3" name="Segnaposto testo 2">
            <a:extLst>
              <a:ext uri="{FF2B5EF4-FFF2-40B4-BE49-F238E27FC236}">
                <a16:creationId xmlns:a16="http://schemas.microsoft.com/office/drawing/2014/main" id="{0EFE3FCE-6F17-7446-8C55-17BB3601B1D9}"/>
              </a:ext>
            </a:extLst>
          </p:cNvPr>
          <p:cNvSpPr>
            <a:spLocks noGrp="1"/>
          </p:cNvSpPr>
          <p:nvPr>
            <p:ph type="body" sz="quarter" idx="11"/>
          </p:nvPr>
        </p:nvSpPr>
        <p:spPr>
          <a:xfrm>
            <a:off x="755576" y="908720"/>
            <a:ext cx="7704856" cy="5328591"/>
          </a:xfrm>
        </p:spPr>
        <p:txBody>
          <a:bodyPr/>
          <a:lstStyle/>
          <a:p>
            <a:pPr lvl="0" algn="just">
              <a:lnSpc>
                <a:spcPct val="100000"/>
              </a:lnSpc>
            </a:pPr>
            <a:endParaRPr lang="it-IT" sz="2400" dirty="0">
              <a:solidFill>
                <a:schemeClr val="bg2">
                  <a:lumMod val="10000"/>
                </a:schemeClr>
              </a:solidFill>
            </a:endParaRPr>
          </a:p>
          <a:p>
            <a:pPr lvl="0" algn="just">
              <a:lnSpc>
                <a:spcPct val="100000"/>
              </a:lnSpc>
            </a:pPr>
            <a:r>
              <a:rPr lang="it-IT" dirty="0">
                <a:solidFill>
                  <a:schemeClr val="bg2">
                    <a:lumMod val="10000"/>
                  </a:schemeClr>
                </a:solidFill>
              </a:rPr>
              <a:t>Può essere svolto in strutture ed enti come Ausl, Comuni, ASP e altri servizi di assistenza alla disabilità, agli anziani, accoglienza adulti e minori, dipendenze.</a:t>
            </a:r>
          </a:p>
          <a:p>
            <a:pPr lvl="0" algn="just">
              <a:lnSpc>
                <a:spcPct val="100000"/>
              </a:lnSpc>
            </a:pPr>
            <a:endParaRPr lang="it-IT" dirty="0">
              <a:solidFill>
                <a:schemeClr val="bg2">
                  <a:lumMod val="10000"/>
                </a:schemeClr>
              </a:solidFill>
            </a:endParaRPr>
          </a:p>
          <a:p>
            <a:pPr lvl="0" algn="just">
              <a:lnSpc>
                <a:spcPct val="100000"/>
              </a:lnSpc>
            </a:pPr>
            <a:r>
              <a:rPr lang="it-IT" dirty="0">
                <a:solidFill>
                  <a:schemeClr val="bg2">
                    <a:lumMod val="10000"/>
                  </a:schemeClr>
                </a:solidFill>
              </a:rPr>
              <a:t>Il tutor deve essere un Assistente Sociale Specialista (iscritto all’Albo A dell’Ordine degli Assistenti Sociali).</a:t>
            </a:r>
          </a:p>
          <a:p>
            <a:pPr lvl="0" algn="just">
              <a:lnSpc>
                <a:spcPct val="100000"/>
              </a:lnSpc>
            </a:pPr>
            <a:endParaRPr lang="it-IT" dirty="0">
              <a:solidFill>
                <a:schemeClr val="bg2">
                  <a:lumMod val="10000"/>
                </a:schemeClr>
              </a:solidFill>
            </a:endParaRPr>
          </a:p>
          <a:p>
            <a:pPr lvl="0" algn="just">
              <a:lnSpc>
                <a:spcPct val="100000"/>
              </a:lnSpc>
            </a:pPr>
            <a:endParaRPr lang="it-IT" dirty="0">
              <a:solidFill>
                <a:schemeClr val="bg2">
                  <a:lumMod val="10000"/>
                </a:schemeClr>
              </a:solidFill>
            </a:endParaRPr>
          </a:p>
          <a:p>
            <a:pPr lvl="0" algn="just">
              <a:lnSpc>
                <a:spcPct val="100000"/>
              </a:lnSpc>
            </a:pPr>
            <a:r>
              <a:rPr lang="it-IT" dirty="0">
                <a:solidFill>
                  <a:schemeClr val="bg2">
                    <a:lumMod val="10000"/>
                  </a:schemeClr>
                </a:solidFill>
              </a:rPr>
              <a:t>Puoi trovare tutte le informazioni utili nel sito del Corso di Studi:</a:t>
            </a:r>
          </a:p>
          <a:p>
            <a:pPr lvl="0" algn="just">
              <a:lnSpc>
                <a:spcPct val="100000"/>
              </a:lnSpc>
            </a:pPr>
            <a:endParaRPr lang="it-IT" dirty="0">
              <a:solidFill>
                <a:schemeClr val="bg2">
                  <a:lumMod val="10000"/>
                </a:schemeClr>
              </a:solidFill>
            </a:endParaRPr>
          </a:p>
          <a:p>
            <a:pPr marL="1352550" indent="-457200">
              <a:buFont typeface="Wingdings" panose="05000000000000000000" pitchFamily="2" charset="2"/>
              <a:buChar char="Ø"/>
            </a:pPr>
            <a:r>
              <a:rPr lang="it-IT" dirty="0">
                <a:solidFill>
                  <a:schemeClr val="bg2">
                    <a:lumMod val="10000"/>
                  </a:schemeClr>
                </a:solidFill>
              </a:rPr>
              <a:t>SEZIONE </a:t>
            </a:r>
            <a:r>
              <a:rPr lang="it-IT" i="1" u="sng" dirty="0">
                <a:solidFill>
                  <a:schemeClr val="bg2">
                    <a:lumMod val="10000"/>
                  </a:schemeClr>
                </a:solidFill>
              </a:rPr>
              <a:t>STUDIARE</a:t>
            </a:r>
          </a:p>
          <a:p>
            <a:pPr marL="1352550" indent="-457200">
              <a:buFont typeface="Wingdings" panose="05000000000000000000" pitchFamily="2" charset="2"/>
              <a:buChar char="Ø"/>
            </a:pPr>
            <a:r>
              <a:rPr lang="it-IT" dirty="0">
                <a:solidFill>
                  <a:schemeClr val="bg2">
                    <a:lumMod val="10000"/>
                  </a:schemeClr>
                </a:solidFill>
              </a:rPr>
              <a:t>TIROCINI</a:t>
            </a:r>
          </a:p>
          <a:p>
            <a:endParaRPr lang="it-GB" dirty="0"/>
          </a:p>
        </p:txBody>
      </p:sp>
    </p:spTree>
    <p:extLst>
      <p:ext uri="{BB962C8B-B14F-4D97-AF65-F5344CB8AC3E}">
        <p14:creationId xmlns:p14="http://schemas.microsoft.com/office/powerpoint/2010/main" val="333326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Dove trovi le informazioni</a:t>
            </a:r>
          </a:p>
        </p:txBody>
      </p:sp>
      <p:sp>
        <p:nvSpPr>
          <p:cNvPr id="3" name="Segnaposto testo 2"/>
          <p:cNvSpPr>
            <a:spLocks noGrp="1"/>
          </p:cNvSpPr>
          <p:nvPr>
            <p:ph type="body" sz="quarter" idx="11"/>
          </p:nvPr>
        </p:nvSpPr>
        <p:spPr>
          <a:xfrm>
            <a:off x="683568" y="2060848"/>
            <a:ext cx="8136582" cy="3960440"/>
          </a:xfrm>
        </p:spPr>
        <p:txBody>
          <a:bodyPr/>
          <a:lstStyle/>
          <a:p>
            <a:endParaRPr lang="it-IT" dirty="0"/>
          </a:p>
        </p:txBody>
      </p:sp>
      <p:pic>
        <p:nvPicPr>
          <p:cNvPr id="6" name="Immagine 5">
            <a:extLst>
              <a:ext uri="{FF2B5EF4-FFF2-40B4-BE49-F238E27FC236}">
                <a16:creationId xmlns:a16="http://schemas.microsoft.com/office/drawing/2014/main" id="{D7B776F3-E808-1F0A-3475-C661E23A0B1B}"/>
              </a:ext>
            </a:extLst>
          </p:cNvPr>
          <p:cNvPicPr>
            <a:picLocks noChangeAspect="1"/>
          </p:cNvPicPr>
          <p:nvPr/>
        </p:nvPicPr>
        <p:blipFill>
          <a:blip r:embed="rId3"/>
          <a:stretch>
            <a:fillRect/>
          </a:stretch>
        </p:blipFill>
        <p:spPr>
          <a:xfrm>
            <a:off x="1115616" y="980728"/>
            <a:ext cx="6696744" cy="5184576"/>
          </a:xfrm>
          <a:prstGeom prst="rect">
            <a:avLst/>
          </a:prstGeom>
        </p:spPr>
      </p:pic>
      <p:sp>
        <p:nvSpPr>
          <p:cNvPr id="9" name="Freccia in su 8">
            <a:extLst>
              <a:ext uri="{FF2B5EF4-FFF2-40B4-BE49-F238E27FC236}">
                <a16:creationId xmlns:a16="http://schemas.microsoft.com/office/drawing/2014/main" id="{C56FD76E-BDA7-9F0E-4651-C8FB5E65F494}"/>
              </a:ext>
            </a:extLst>
          </p:cNvPr>
          <p:cNvSpPr/>
          <p:nvPr/>
        </p:nvSpPr>
        <p:spPr>
          <a:xfrm>
            <a:off x="4067944" y="1772816"/>
            <a:ext cx="216024" cy="978408"/>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0" name="Freccia in su 9">
            <a:extLst>
              <a:ext uri="{FF2B5EF4-FFF2-40B4-BE49-F238E27FC236}">
                <a16:creationId xmlns:a16="http://schemas.microsoft.com/office/drawing/2014/main" id="{C876DDEB-AE05-E929-7D20-DF6FA036A070}"/>
              </a:ext>
            </a:extLst>
          </p:cNvPr>
          <p:cNvSpPr/>
          <p:nvPr/>
        </p:nvSpPr>
        <p:spPr>
          <a:xfrm rot="16200000">
            <a:off x="3193288" y="5604122"/>
            <a:ext cx="93129" cy="792088"/>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38717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sz="quarter" idx="10"/>
          </p:nvPr>
        </p:nvSpPr>
        <p:spPr/>
        <p:txBody>
          <a:bodyPr/>
          <a:lstStyle/>
          <a:p>
            <a:r>
              <a:rPr lang="it-IT" dirty="0"/>
              <a:t>Dove trovi le informazioni</a:t>
            </a:r>
          </a:p>
        </p:txBody>
      </p:sp>
      <p:sp>
        <p:nvSpPr>
          <p:cNvPr id="3" name="Segnaposto testo 2"/>
          <p:cNvSpPr>
            <a:spLocks noGrp="1"/>
          </p:cNvSpPr>
          <p:nvPr>
            <p:ph type="body" sz="quarter" idx="11"/>
          </p:nvPr>
        </p:nvSpPr>
        <p:spPr/>
        <p:txBody>
          <a:bodyPr>
            <a:normAutofit/>
          </a:bodyPr>
          <a:lstStyle/>
          <a:p>
            <a:pPr lvl="0">
              <a:lnSpc>
                <a:spcPct val="100000"/>
              </a:lnSpc>
            </a:pPr>
            <a:endParaRPr lang="it-IT" sz="3600" b="1" u="sng" cap="small" dirty="0">
              <a:solidFill>
                <a:schemeClr val="tx1"/>
              </a:solidFill>
              <a:latin typeface="Arial Narrow" panose="020B0606020202030204" pitchFamily="34" charset="0"/>
            </a:endParaRPr>
          </a:p>
          <a:p>
            <a:pPr lvl="0">
              <a:lnSpc>
                <a:spcPct val="100000"/>
              </a:lnSpc>
            </a:pPr>
            <a:endParaRPr lang="it-IT" sz="3600" cap="small" dirty="0">
              <a:solidFill>
                <a:schemeClr val="tx1"/>
              </a:solidFill>
              <a:latin typeface="Arial Narrow" panose="020B0606020202030204" pitchFamily="34" charset="0"/>
            </a:endParaRPr>
          </a:p>
        </p:txBody>
      </p:sp>
      <p:pic>
        <p:nvPicPr>
          <p:cNvPr id="6" name="Immagine 5">
            <a:extLst>
              <a:ext uri="{FF2B5EF4-FFF2-40B4-BE49-F238E27FC236}">
                <a16:creationId xmlns:a16="http://schemas.microsoft.com/office/drawing/2014/main" id="{19188E88-A3D8-94B1-A5C6-41C07953A2A2}"/>
              </a:ext>
            </a:extLst>
          </p:cNvPr>
          <p:cNvPicPr>
            <a:picLocks noChangeAspect="1"/>
          </p:cNvPicPr>
          <p:nvPr/>
        </p:nvPicPr>
        <p:blipFill>
          <a:blip r:embed="rId3"/>
          <a:stretch>
            <a:fillRect/>
          </a:stretch>
        </p:blipFill>
        <p:spPr>
          <a:xfrm>
            <a:off x="827584" y="935873"/>
            <a:ext cx="7362564" cy="5174152"/>
          </a:xfrm>
          <a:prstGeom prst="rect">
            <a:avLst/>
          </a:prstGeom>
        </p:spPr>
      </p:pic>
    </p:spTree>
    <p:extLst>
      <p:ext uri="{BB962C8B-B14F-4D97-AF65-F5344CB8AC3E}">
        <p14:creationId xmlns:p14="http://schemas.microsoft.com/office/powerpoint/2010/main" val="146567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7A83728-2AE0-455B-A444-C96A97F62991}"/>
              </a:ext>
            </a:extLst>
          </p:cNvPr>
          <p:cNvSpPr>
            <a:spLocks noGrp="1"/>
          </p:cNvSpPr>
          <p:nvPr>
            <p:ph type="body" sz="quarter" idx="11"/>
          </p:nvPr>
        </p:nvSpPr>
        <p:spPr>
          <a:xfrm>
            <a:off x="391795" y="1340767"/>
            <a:ext cx="8424862" cy="864096"/>
          </a:xfrm>
        </p:spPr>
        <p:txBody>
          <a:bodyPr/>
          <a:lstStyle/>
          <a:p>
            <a:pPr algn="just"/>
            <a:r>
              <a:rPr lang="it-IT" dirty="0"/>
              <a:t>E’ possibile svolgere il tirocinio sia in Emilia Romagna che fuori Regione, per esempio nel tuo territorio di residenza. </a:t>
            </a:r>
          </a:p>
        </p:txBody>
      </p:sp>
      <p:sp>
        <p:nvSpPr>
          <p:cNvPr id="3" name="Segnaposto testo 2">
            <a:extLst>
              <a:ext uri="{FF2B5EF4-FFF2-40B4-BE49-F238E27FC236}">
                <a16:creationId xmlns:a16="http://schemas.microsoft.com/office/drawing/2014/main" id="{E5A8A947-FEF4-46F0-894F-13082CD9DEB9}"/>
              </a:ext>
            </a:extLst>
          </p:cNvPr>
          <p:cNvSpPr>
            <a:spLocks noGrp="1"/>
          </p:cNvSpPr>
          <p:nvPr>
            <p:ph type="body" sz="quarter" idx="12"/>
          </p:nvPr>
        </p:nvSpPr>
        <p:spPr>
          <a:xfrm>
            <a:off x="389705" y="2132856"/>
            <a:ext cx="8424862" cy="3888432"/>
          </a:xfrm>
        </p:spPr>
        <p:txBody>
          <a:bodyPr/>
          <a:lstStyle/>
          <a:p>
            <a:pPr algn="just">
              <a:buFont typeface="Wingdings" panose="05000000000000000000" pitchFamily="2" charset="2"/>
              <a:buChar char="Ø"/>
            </a:pPr>
            <a:r>
              <a:rPr lang="it-IT" sz="1600" dirty="0"/>
              <a:t>Per svolgere il tirocinio in uno degli enti già individuati dalla Commissione, devi compilare il modulo di richiesta attivazione tirocinio esprimendo tre preferenze riguardo all’ambito di intervento. </a:t>
            </a:r>
          </a:p>
          <a:p>
            <a:pPr algn="just">
              <a:buFont typeface="Wingdings" panose="05000000000000000000" pitchFamily="2" charset="2"/>
              <a:buChar char="Ø"/>
            </a:pPr>
            <a:endParaRPr lang="it-IT" sz="1600" dirty="0"/>
          </a:p>
          <a:p>
            <a:pPr marL="0" indent="0" algn="just">
              <a:buNone/>
            </a:pPr>
            <a:r>
              <a:rPr lang="it-IT" sz="1600" dirty="0"/>
              <a:t>La Commissione ti comunicherà via mail a quale ente sei stata/o assegnata/o e ti fornirà i dati utili per contattare il referente della struttura.</a:t>
            </a:r>
          </a:p>
          <a:p>
            <a:pPr algn="just">
              <a:buFont typeface="Wingdings" panose="05000000000000000000" pitchFamily="2" charset="2"/>
              <a:buChar char="Ø"/>
            </a:pPr>
            <a:endParaRPr lang="it-IT" sz="1600" dirty="0"/>
          </a:p>
          <a:p>
            <a:pPr algn="just">
              <a:buFont typeface="Wingdings" panose="05000000000000000000" pitchFamily="2" charset="2"/>
              <a:buChar char="Ø"/>
            </a:pPr>
            <a:r>
              <a:rPr lang="it-IT" sz="1600" dirty="0"/>
              <a:t>Se desideri attivare un tirocinio presso una struttura non convenzionata (per esempio fuori dalla Regione Emilia Romagna), invia all’Ufficio Tirocini il contatto di un referente della struttura stessa con cui hai preso contatti in autonomia. </a:t>
            </a:r>
          </a:p>
          <a:p>
            <a:pPr marL="0" indent="0" algn="just">
              <a:buNone/>
            </a:pPr>
            <a:endParaRPr lang="it-IT" sz="1600" dirty="0"/>
          </a:p>
          <a:p>
            <a:pPr marL="0" indent="0" algn="just">
              <a:buNone/>
            </a:pPr>
            <a:r>
              <a:rPr lang="it-IT" sz="1600" dirty="0"/>
              <a:t>In questo caso dovrai prima sottoporre al parere della Commissione Tirocini l’idoneità della struttura.</a:t>
            </a:r>
          </a:p>
          <a:p>
            <a:pPr algn="just">
              <a:buFont typeface="Wingdings" panose="05000000000000000000" pitchFamily="2" charset="2"/>
              <a:buChar char="Ø"/>
            </a:pPr>
            <a:endParaRPr lang="it-IT" sz="1600" dirty="0"/>
          </a:p>
          <a:p>
            <a:pPr marL="0" indent="0" algn="just">
              <a:buNone/>
            </a:pPr>
            <a:endParaRPr lang="it-IT" sz="1600" dirty="0"/>
          </a:p>
          <a:p>
            <a:pPr marL="0" indent="0" algn="just">
              <a:buNone/>
            </a:pPr>
            <a:endParaRPr lang="it-IT" sz="1600" dirty="0"/>
          </a:p>
          <a:p>
            <a:pPr marL="0" indent="0">
              <a:buNone/>
            </a:pPr>
            <a:endParaRPr lang="it-IT" dirty="0"/>
          </a:p>
        </p:txBody>
      </p:sp>
      <p:sp>
        <p:nvSpPr>
          <p:cNvPr id="4" name="Segnaposto testo 3">
            <a:extLst>
              <a:ext uri="{FF2B5EF4-FFF2-40B4-BE49-F238E27FC236}">
                <a16:creationId xmlns:a16="http://schemas.microsoft.com/office/drawing/2014/main" id="{AF48BF0B-D594-459C-B273-CEC9C562E6F8}"/>
              </a:ext>
            </a:extLst>
          </p:cNvPr>
          <p:cNvSpPr>
            <a:spLocks noGrp="1"/>
          </p:cNvSpPr>
          <p:nvPr>
            <p:ph type="body" sz="quarter" idx="10"/>
          </p:nvPr>
        </p:nvSpPr>
        <p:spPr>
          <a:xfrm>
            <a:off x="389705" y="548678"/>
            <a:ext cx="8424862" cy="432047"/>
          </a:xfrm>
        </p:spPr>
        <p:txBody>
          <a:bodyPr/>
          <a:lstStyle/>
          <a:p>
            <a:r>
              <a:rPr lang="it-IT" dirty="0"/>
              <a:t>Come trovare l’ente ospitante</a:t>
            </a:r>
          </a:p>
        </p:txBody>
      </p:sp>
    </p:spTree>
    <p:extLst>
      <p:ext uri="{BB962C8B-B14F-4D97-AF65-F5344CB8AC3E}">
        <p14:creationId xmlns:p14="http://schemas.microsoft.com/office/powerpoint/2010/main" val="229442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B944D64-5FBF-40BC-B0B5-3BEA86A3E4C5}"/>
              </a:ext>
            </a:extLst>
          </p:cNvPr>
          <p:cNvSpPr>
            <a:spLocks noGrp="1"/>
          </p:cNvSpPr>
          <p:nvPr>
            <p:ph type="body" sz="quarter" idx="11"/>
          </p:nvPr>
        </p:nvSpPr>
        <p:spPr>
          <a:xfrm>
            <a:off x="359569" y="836712"/>
            <a:ext cx="8424862" cy="1576961"/>
          </a:xfrm>
        </p:spPr>
        <p:txBody>
          <a:bodyPr/>
          <a:lstStyle/>
          <a:p>
            <a:pPr algn="just"/>
            <a:r>
              <a:rPr lang="it-IT" dirty="0"/>
              <a:t>Tutti i passaggi per attivare il tirocinio avvengono all’interno della piattaforma.</a:t>
            </a:r>
          </a:p>
          <a:p>
            <a:pPr algn="just"/>
            <a:r>
              <a:rPr lang="it-IT" dirty="0"/>
              <a:t>Sarai avvisato di ogni fase di avanzamento della procedura tramite messaggi automatici inviati dal sistema al tuo indirizzo di posta istituzionale (nome.cognome@studio.unibo.it). </a:t>
            </a:r>
          </a:p>
        </p:txBody>
      </p:sp>
      <p:sp>
        <p:nvSpPr>
          <p:cNvPr id="3" name="Segnaposto testo 2">
            <a:extLst>
              <a:ext uri="{FF2B5EF4-FFF2-40B4-BE49-F238E27FC236}">
                <a16:creationId xmlns:a16="http://schemas.microsoft.com/office/drawing/2014/main" id="{C893A4DD-F062-4B38-84AC-0D059B85BF05}"/>
              </a:ext>
            </a:extLst>
          </p:cNvPr>
          <p:cNvSpPr>
            <a:spLocks noGrp="1"/>
          </p:cNvSpPr>
          <p:nvPr>
            <p:ph type="body" sz="quarter" idx="12"/>
          </p:nvPr>
        </p:nvSpPr>
        <p:spPr>
          <a:xfrm>
            <a:off x="395288" y="2478466"/>
            <a:ext cx="8424862" cy="3470814"/>
          </a:xfrm>
        </p:spPr>
        <p:txBody>
          <a:bodyPr/>
          <a:lstStyle/>
          <a:p>
            <a:pPr marL="285750" indent="-285750" algn="just">
              <a:buFont typeface="Wingdings" panose="05000000000000000000" pitchFamily="2" charset="2"/>
              <a:buChar char="Ø"/>
            </a:pPr>
            <a:r>
              <a:rPr lang="it-IT" dirty="0"/>
              <a:t>P</a:t>
            </a:r>
            <a:r>
              <a:rPr lang="it-IT" dirty="0">
                <a:solidFill>
                  <a:schemeClr val="tx1"/>
                </a:solidFill>
                <a:latin typeface="Century Gothic" panose="020B0502020202020204" pitchFamily="34" charset="0"/>
              </a:rPr>
              <a:t>resenta richiesta all’offerta di tirocinio che l’Ente ha pubblicato (o proponi la tua autocandidatura)</a:t>
            </a:r>
          </a:p>
          <a:p>
            <a:pPr marL="285750" indent="-285750" algn="just">
              <a:buFont typeface="Wingdings" panose="05000000000000000000" pitchFamily="2" charset="2"/>
              <a:buChar char="Ø"/>
            </a:pPr>
            <a:endParaRPr lang="it-IT" dirty="0"/>
          </a:p>
          <a:p>
            <a:pPr marL="285750" indent="-285750" algn="just">
              <a:buFont typeface="Wingdings" panose="05000000000000000000" pitchFamily="2" charset="2"/>
              <a:buChar char="Ø"/>
            </a:pPr>
            <a:r>
              <a:rPr lang="it-IT" dirty="0">
                <a:solidFill>
                  <a:schemeClr val="tx1"/>
                </a:solidFill>
                <a:latin typeface="Century Gothic" panose="020B0502020202020204" pitchFamily="34" charset="0"/>
              </a:rPr>
              <a:t>Dopo le verifiche dell’ufficio, il tutor accademico approverà il programma di tirocinio</a:t>
            </a:r>
          </a:p>
          <a:p>
            <a:pPr marL="285750" indent="-285750" algn="just">
              <a:buFont typeface="Wingdings" panose="05000000000000000000" pitchFamily="2" charset="2"/>
              <a:buChar char="Ø"/>
            </a:pPr>
            <a:endParaRPr lang="it-IT" dirty="0"/>
          </a:p>
          <a:p>
            <a:pPr marL="285750" indent="-285750" algn="just">
              <a:buFont typeface="Wingdings" panose="05000000000000000000" pitchFamily="2" charset="2"/>
              <a:buChar char="Ø"/>
            </a:pPr>
            <a:r>
              <a:rPr lang="it-IT" dirty="0">
                <a:solidFill>
                  <a:schemeClr val="tx1"/>
                </a:solidFill>
                <a:latin typeface="Century Gothic" panose="020B0502020202020204" pitchFamily="34" charset="0"/>
              </a:rPr>
              <a:t>Firma elettronicamente il programma, che verrà firmato anche dal tutor dell’ente</a:t>
            </a:r>
          </a:p>
          <a:p>
            <a:pPr marL="285750" indent="-285750" algn="just">
              <a:buFont typeface="Wingdings" panose="05000000000000000000" pitchFamily="2" charset="2"/>
              <a:buChar char="Ø"/>
            </a:pPr>
            <a:endParaRPr lang="it-IT" dirty="0">
              <a:solidFill>
                <a:schemeClr val="tx1"/>
              </a:solidFill>
              <a:latin typeface="Century Gothic" panose="020B0502020202020204" pitchFamily="34" charset="0"/>
            </a:endParaRPr>
          </a:p>
          <a:p>
            <a:pPr marL="285750" indent="-285750" algn="just">
              <a:buFont typeface="Wingdings" panose="05000000000000000000" pitchFamily="2" charset="2"/>
              <a:buChar char="Ø"/>
            </a:pPr>
            <a:r>
              <a:rPr lang="it-IT" dirty="0">
                <a:latin typeface="Century Gothic" panose="020B0502020202020204" pitchFamily="34" charset="0"/>
              </a:rPr>
              <a:t>PUOI INIZIARE IL TIROCINIO SOLO DOPO AVER SCARICATO IL REGISTRO PRESENZE </a:t>
            </a:r>
          </a:p>
        </p:txBody>
      </p:sp>
      <p:sp>
        <p:nvSpPr>
          <p:cNvPr id="4" name="Segnaposto testo 3">
            <a:extLst>
              <a:ext uri="{FF2B5EF4-FFF2-40B4-BE49-F238E27FC236}">
                <a16:creationId xmlns:a16="http://schemas.microsoft.com/office/drawing/2014/main" id="{78A279A0-28D8-4AB9-B4A8-35EDA391E4D1}"/>
              </a:ext>
            </a:extLst>
          </p:cNvPr>
          <p:cNvSpPr>
            <a:spLocks noGrp="1"/>
          </p:cNvSpPr>
          <p:nvPr>
            <p:ph type="body" sz="quarter" idx="10"/>
          </p:nvPr>
        </p:nvSpPr>
        <p:spPr>
          <a:xfrm>
            <a:off x="395288" y="411880"/>
            <a:ext cx="8424862" cy="360039"/>
          </a:xfrm>
        </p:spPr>
        <p:txBody>
          <a:bodyPr/>
          <a:lstStyle/>
          <a:p>
            <a:r>
              <a:rPr lang="it-IT" dirty="0"/>
              <a:t>Cosa fare</a:t>
            </a:r>
          </a:p>
        </p:txBody>
      </p:sp>
    </p:spTree>
    <p:extLst>
      <p:ext uri="{BB962C8B-B14F-4D97-AF65-F5344CB8AC3E}">
        <p14:creationId xmlns:p14="http://schemas.microsoft.com/office/powerpoint/2010/main" val="387571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95288" y="404664"/>
            <a:ext cx="8424862" cy="513013"/>
          </a:xfrm>
        </p:spPr>
        <p:txBody>
          <a:bodyPr/>
          <a:lstStyle/>
          <a:p>
            <a:r>
              <a:rPr lang="it-IT" dirty="0"/>
              <a:t>SOL - Tirocini</a:t>
            </a:r>
          </a:p>
        </p:txBody>
      </p:sp>
      <p:sp>
        <p:nvSpPr>
          <p:cNvPr id="3" name="Segnaposto testo 2"/>
          <p:cNvSpPr>
            <a:spLocks noGrp="1"/>
          </p:cNvSpPr>
          <p:nvPr>
            <p:ph type="body" sz="quarter" idx="11"/>
          </p:nvPr>
        </p:nvSpPr>
        <p:spPr>
          <a:xfrm>
            <a:off x="395288" y="1072673"/>
            <a:ext cx="8424862" cy="4948615"/>
          </a:xfrm>
        </p:spPr>
        <p:txBody>
          <a:bodyPr/>
          <a:lstStyle/>
          <a:p>
            <a:endParaRPr lang="it-IT" dirty="0"/>
          </a:p>
        </p:txBody>
      </p:sp>
      <p:sp>
        <p:nvSpPr>
          <p:cNvPr id="5" name="Freccia in giù 4"/>
          <p:cNvSpPr/>
          <p:nvPr/>
        </p:nvSpPr>
        <p:spPr>
          <a:xfrm rot="3188933">
            <a:off x="6643419" y="3454623"/>
            <a:ext cx="177643" cy="94671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a:extLst>
              <a:ext uri="{FF2B5EF4-FFF2-40B4-BE49-F238E27FC236}">
                <a16:creationId xmlns:a16="http://schemas.microsoft.com/office/drawing/2014/main" id="{EEF30470-9A09-4647-976C-9B67933208C9}"/>
              </a:ext>
            </a:extLst>
          </p:cNvPr>
          <p:cNvPicPr>
            <a:picLocks noChangeAspect="1"/>
          </p:cNvPicPr>
          <p:nvPr/>
        </p:nvPicPr>
        <p:blipFill>
          <a:blip r:embed="rId2"/>
          <a:stretch>
            <a:fillRect/>
          </a:stretch>
        </p:blipFill>
        <p:spPr>
          <a:xfrm>
            <a:off x="323850" y="1057214"/>
            <a:ext cx="8496300" cy="5031602"/>
          </a:xfrm>
          <a:prstGeom prst="rect">
            <a:avLst/>
          </a:prstGeom>
        </p:spPr>
      </p:pic>
      <p:cxnSp>
        <p:nvCxnSpPr>
          <p:cNvPr id="9" name="Connettore 2 8">
            <a:extLst>
              <a:ext uri="{FF2B5EF4-FFF2-40B4-BE49-F238E27FC236}">
                <a16:creationId xmlns:a16="http://schemas.microsoft.com/office/drawing/2014/main" id="{4D082D39-C57C-4ECB-8A97-AA0E0749AE7C}"/>
              </a:ext>
            </a:extLst>
          </p:cNvPr>
          <p:cNvCxnSpPr>
            <a:cxnSpLocks/>
          </p:cNvCxnSpPr>
          <p:nvPr/>
        </p:nvCxnSpPr>
        <p:spPr>
          <a:xfrm flipV="1">
            <a:off x="4499992" y="4725144"/>
            <a:ext cx="576064" cy="10756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42908196"/>
      </p:ext>
    </p:extLst>
  </p:cSld>
  <p:clrMapOvr>
    <a:masterClrMapping/>
  </p:clrMapOvr>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857</Words>
  <Application>Microsoft Office PowerPoint</Application>
  <PresentationFormat>Presentazione su schermo (4:3)</PresentationFormat>
  <Paragraphs>104</Paragraphs>
  <Slides>17</Slides>
  <Notes>2</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17</vt:i4>
      </vt:variant>
    </vt:vector>
  </HeadingPairs>
  <TitlesOfParts>
    <vt:vector size="26" baseType="lpstr">
      <vt:lpstr>Arial</vt:lpstr>
      <vt:lpstr>Arial Narrow</vt:lpstr>
      <vt:lpstr>Calibri</vt:lpstr>
      <vt:lpstr>Century Gothic</vt:lpstr>
      <vt:lpstr>Modern Love</vt:lpstr>
      <vt:lpstr>Wingdings</vt:lpstr>
      <vt:lpstr>COPERTINA</vt:lpstr>
      <vt:lpstr>DIAPOSITIVE</vt:lpstr>
      <vt:lpstr>CHIUSURA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Silvia Antonioni</cp:lastModifiedBy>
  <cp:revision>226</cp:revision>
  <dcterms:created xsi:type="dcterms:W3CDTF">2017-11-13T10:11:35Z</dcterms:created>
  <dcterms:modified xsi:type="dcterms:W3CDTF">2024-12-17T15:04:34Z</dcterms:modified>
</cp:coreProperties>
</file>